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428" r:id="rId3"/>
    <p:sldId id="256" r:id="rId4"/>
    <p:sldId id="368" r:id="rId5"/>
    <p:sldId id="297" r:id="rId6"/>
    <p:sldId id="336" r:id="rId7"/>
    <p:sldId id="429" r:id="rId8"/>
    <p:sldId id="432" r:id="rId9"/>
    <p:sldId id="283" r:id="rId10"/>
    <p:sldId id="431" r:id="rId11"/>
    <p:sldId id="433" r:id="rId12"/>
    <p:sldId id="434" r:id="rId13"/>
    <p:sldId id="436" r:id="rId14"/>
    <p:sldId id="430" r:id="rId15"/>
    <p:sldId id="361" r:id="rId16"/>
    <p:sldId id="435" r:id="rId17"/>
    <p:sldId id="437" r:id="rId18"/>
    <p:sldId id="386" r:id="rId19"/>
    <p:sldId id="318"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4" d="100"/>
          <a:sy n="64" d="100"/>
        </p:scale>
        <p:origin x="14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4"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latin typeface="Arial"/>
              </a:rPr>
              <a:t>Pulse para editar el formato de las notas</a:t>
            </a:r>
          </a:p>
        </p:txBody>
      </p:sp>
      <p:sp>
        <p:nvSpPr>
          <p:cNvPr id="155"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latin typeface="Times New Roman"/>
              </a:rPr>
              <a:t>&lt;cabecera&gt;</a:t>
            </a:r>
          </a:p>
        </p:txBody>
      </p:sp>
      <p:sp>
        <p:nvSpPr>
          <p:cNvPr id="156"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latin typeface="Times New Roman"/>
              </a:rPr>
              <a:t>&lt;fecha/hora&gt;</a:t>
            </a:r>
          </a:p>
        </p:txBody>
      </p:sp>
      <p:sp>
        <p:nvSpPr>
          <p:cNvPr id="157"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latin typeface="Times New Roman"/>
              </a:rPr>
              <a:t>&lt;pie de página&gt;</a:t>
            </a:r>
          </a:p>
        </p:txBody>
      </p:sp>
      <p:sp>
        <p:nvSpPr>
          <p:cNvPr id="158" name="PlaceHolder 5"/>
          <p:cNvSpPr>
            <a:spLocks noGrp="1"/>
          </p:cNvSpPr>
          <p:nvPr>
            <p:ph type="sldNum"/>
          </p:nvPr>
        </p:nvSpPr>
        <p:spPr>
          <a:xfrm>
            <a:off x="4278960" y="10157400"/>
            <a:ext cx="3280680" cy="534240"/>
          </a:xfrm>
          <a:prstGeom prst="rect">
            <a:avLst/>
          </a:prstGeom>
        </p:spPr>
        <p:txBody>
          <a:bodyPr lIns="0" tIns="0" rIns="0" bIns="0" anchor="b"/>
          <a:lstStyle/>
          <a:p>
            <a:pPr algn="r"/>
            <a:fld id="{B2A117E7-F929-434C-B4DE-4AE19FC91B3B}" type="slidenum">
              <a:rPr lang="es-ES" sz="1400" b="0" strike="noStrike" spc="-1">
                <a:latin typeface="Times New Roman"/>
              </a:rPr>
              <a:t>‹Nº›</a:t>
            </a:fld>
            <a:endParaRPr lang="es-ES" sz="1400" b="0" strike="noStrike" spc="-1">
              <a:latin typeface="Times New Roman"/>
            </a:endParaRPr>
          </a:p>
        </p:txBody>
      </p:sp>
    </p:spTree>
    <p:extLst>
      <p:ext uri="{BB962C8B-B14F-4D97-AF65-F5344CB8AC3E}">
        <p14:creationId xmlns:p14="http://schemas.microsoft.com/office/powerpoint/2010/main" val="296736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208D4D3-6F46-4F56-8272-4D0DCFDC09E8}" type="slidenum">
              <a:rPr lang="es-ES" sz="1200" b="0" strike="noStrike" spc="-1">
                <a:solidFill>
                  <a:srgbClr val="000000"/>
                </a:solidFill>
                <a:latin typeface="Arial"/>
                <a:ea typeface="Microsoft YaHei"/>
              </a:rPr>
              <a:t>8</a:t>
            </a:fld>
            <a:endParaRPr lang="es-ES" sz="1200" b="0" strike="noStrike" spc="-1">
              <a:latin typeface="Arial"/>
            </a:endParaRPr>
          </a:p>
        </p:txBody>
      </p:sp>
      <p:sp>
        <p:nvSpPr>
          <p:cNvPr id="395"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36572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3200" b="0" strike="noStrike" spc="-1">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s-E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3200" b="0" strike="noStrike" spc="-1">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3200" b="0" strike="noStrike" spc="-1">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s-ES"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3200" b="0" strike="noStrike" spc="-1">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lstStyle/>
          <a:p>
            <a:r>
              <a:rPr lang="es-ES" sz="1800" b="0" strike="noStrike" spc="-1">
                <a:latin typeface="Arial"/>
              </a:rPr>
              <a:t>Pulse para editar el formato del texto de título</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ES"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latin typeface="Arial"/>
              </a:rPr>
              <a:t>Pulse para editar el formato del texto de título</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ES"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3DCCD9-696A-4312-A4B8-D7D5619AC64F}"/>
              </a:ext>
            </a:extLst>
          </p:cNvPr>
          <p:cNvSpPr/>
          <p:nvPr/>
        </p:nvSpPr>
        <p:spPr>
          <a:xfrm>
            <a:off x="395536" y="908720"/>
            <a:ext cx="8352928" cy="2554545"/>
          </a:xfrm>
          <a:prstGeom prst="rect">
            <a:avLst/>
          </a:prstGeom>
        </p:spPr>
        <p:txBody>
          <a:bodyPr wrap="square">
            <a:spAutoFit/>
          </a:bodyPr>
          <a:lstStyle/>
          <a:p>
            <a:pPr algn="ctr"/>
            <a:r>
              <a:rPr lang="es-ES" sz="3200" b="1" dirty="0">
                <a:solidFill>
                  <a:srgbClr val="C00000"/>
                </a:solidFill>
                <a:latin typeface="Times New Roman" panose="02020603050405020304" pitchFamily="18" charset="0"/>
              </a:rPr>
              <a:t>PERMISOS DE LOS EMPLEADOS PÚBLICOS: DIFERENCIAS ENTRE EL PERSONAL LABORAL Y EL PERSONAL FUNCIONARIO DE LA ADMINISTRACIÓN LOCAL.</a:t>
            </a:r>
            <a:endParaRPr lang="es-ES" sz="3200" b="1" dirty="0">
              <a:solidFill>
                <a:srgbClr val="C00000"/>
              </a:solidFill>
            </a:endParaRPr>
          </a:p>
        </p:txBody>
      </p:sp>
      <p:sp>
        <p:nvSpPr>
          <p:cNvPr id="4" name="CustomShape 2">
            <a:extLst>
              <a:ext uri="{FF2B5EF4-FFF2-40B4-BE49-F238E27FC236}">
                <a16:creationId xmlns:a16="http://schemas.microsoft.com/office/drawing/2014/main" id="{65E35B9B-7DDE-4648-B550-C9D9D18469CE}"/>
              </a:ext>
            </a:extLst>
          </p:cNvPr>
          <p:cNvSpPr/>
          <p:nvPr/>
        </p:nvSpPr>
        <p:spPr>
          <a:xfrm>
            <a:off x="5004048" y="5964846"/>
            <a:ext cx="4146390" cy="63250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2000" b="1" strike="noStrike" spc="-1" dirty="0">
                <a:solidFill>
                  <a:srgbClr val="002060"/>
                </a:solidFill>
                <a:latin typeface="Calibri"/>
                <a:ea typeface="DejaVu Sans"/>
              </a:rPr>
              <a:t>9 de Abril 2025.</a:t>
            </a:r>
          </a:p>
          <a:p>
            <a:pPr>
              <a:lnSpc>
                <a:spcPct val="100000"/>
              </a:lnSpc>
            </a:pPr>
            <a:r>
              <a:rPr lang="es-ES" sz="2000" b="1" strike="noStrike" spc="-1" dirty="0">
                <a:solidFill>
                  <a:srgbClr val="002060"/>
                </a:solidFill>
                <a:latin typeface="Calibri"/>
                <a:ea typeface="DejaVu Sans"/>
              </a:rPr>
              <a:t>Ponente: D. JORGE PUEYO MOY</a:t>
            </a:r>
            <a:endParaRPr lang="es-ES" sz="2000" b="0" strike="noStrike" spc="-1" dirty="0">
              <a:latin typeface="Arial"/>
            </a:endParaRPr>
          </a:p>
        </p:txBody>
      </p:sp>
      <p:pic>
        <p:nvPicPr>
          <p:cNvPr id="5" name="Imagen 4">
            <a:extLst>
              <a:ext uri="{FF2B5EF4-FFF2-40B4-BE49-F238E27FC236}">
                <a16:creationId xmlns:a16="http://schemas.microsoft.com/office/drawing/2014/main" id="{A15EAA7B-F1AF-4F95-97F5-D6D35644F6BC}"/>
              </a:ext>
            </a:extLst>
          </p:cNvPr>
          <p:cNvPicPr>
            <a:picLocks noChangeAspect="1"/>
          </p:cNvPicPr>
          <p:nvPr/>
        </p:nvPicPr>
        <p:blipFill>
          <a:blip r:embed="rId2"/>
          <a:stretch>
            <a:fillRect/>
          </a:stretch>
        </p:blipFill>
        <p:spPr>
          <a:xfrm>
            <a:off x="2646900" y="3861048"/>
            <a:ext cx="3850200" cy="1398906"/>
          </a:xfrm>
          <a:prstGeom prst="rect">
            <a:avLst/>
          </a:prstGeom>
        </p:spPr>
      </p:pic>
    </p:spTree>
    <p:extLst>
      <p:ext uri="{BB962C8B-B14F-4D97-AF65-F5344CB8AC3E}">
        <p14:creationId xmlns:p14="http://schemas.microsoft.com/office/powerpoint/2010/main" val="19896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169CEA-9078-495C-B73E-F8FAA1954CE0}"/>
              </a:ext>
            </a:extLst>
          </p:cNvPr>
          <p:cNvPicPr>
            <a:picLocks noChangeAspect="1"/>
          </p:cNvPicPr>
          <p:nvPr/>
        </p:nvPicPr>
        <p:blipFill>
          <a:blip r:embed="rId2"/>
          <a:stretch>
            <a:fillRect/>
          </a:stretch>
        </p:blipFill>
        <p:spPr>
          <a:xfrm>
            <a:off x="1542" y="1656985"/>
            <a:ext cx="2089354" cy="2089354"/>
          </a:xfrm>
          <a:prstGeom prst="rect">
            <a:avLst/>
          </a:prstGeom>
        </p:spPr>
      </p:pic>
      <p:sp>
        <p:nvSpPr>
          <p:cNvPr id="3" name="CuadroTexto 2">
            <a:extLst>
              <a:ext uri="{FF2B5EF4-FFF2-40B4-BE49-F238E27FC236}">
                <a16:creationId xmlns:a16="http://schemas.microsoft.com/office/drawing/2014/main" id="{CFAA7121-D9B3-4A68-9FF3-9A51D035A76F}"/>
              </a:ext>
            </a:extLst>
          </p:cNvPr>
          <p:cNvSpPr txBox="1"/>
          <p:nvPr/>
        </p:nvSpPr>
        <p:spPr>
          <a:xfrm>
            <a:off x="812339" y="499495"/>
            <a:ext cx="6831988" cy="830997"/>
          </a:xfrm>
          <a:prstGeom prst="rect">
            <a:avLst/>
          </a:prstGeom>
          <a:noFill/>
        </p:spPr>
        <p:txBody>
          <a:bodyPr wrap="square" rtlCol="0">
            <a:spAutoFit/>
          </a:bodyPr>
          <a:lstStyle/>
          <a:p>
            <a:r>
              <a:rPr lang="es-ES" sz="2400" b="1" dirty="0">
                <a:solidFill>
                  <a:srgbClr val="C00000"/>
                </a:solidFill>
              </a:rPr>
              <a:t>¿QUÉ PERMISOS TIENE UN EMPLEADO PÚBLICO DE MI AYUNTAMIENTO?</a:t>
            </a:r>
          </a:p>
        </p:txBody>
      </p:sp>
      <p:sp>
        <p:nvSpPr>
          <p:cNvPr id="4" name="CuadroTexto 3">
            <a:extLst>
              <a:ext uri="{FF2B5EF4-FFF2-40B4-BE49-F238E27FC236}">
                <a16:creationId xmlns:a16="http://schemas.microsoft.com/office/drawing/2014/main" id="{459FD640-0805-4FA3-9F2D-6AE398A1DCBA}"/>
              </a:ext>
            </a:extLst>
          </p:cNvPr>
          <p:cNvSpPr txBox="1"/>
          <p:nvPr/>
        </p:nvSpPr>
        <p:spPr>
          <a:xfrm>
            <a:off x="3350544" y="1612084"/>
            <a:ext cx="5325911" cy="830997"/>
          </a:xfrm>
          <a:prstGeom prst="rect">
            <a:avLst/>
          </a:prstGeom>
          <a:noFill/>
        </p:spPr>
        <p:txBody>
          <a:bodyPr wrap="square" rtlCol="0">
            <a:spAutoFit/>
          </a:bodyPr>
          <a:lstStyle/>
          <a:p>
            <a:r>
              <a:rPr lang="es-ES" dirty="0"/>
              <a:t> </a:t>
            </a:r>
            <a:r>
              <a:rPr lang="es-ES" sz="2400" b="1" dirty="0">
                <a:solidFill>
                  <a:srgbClr val="002060"/>
                </a:solidFill>
              </a:rPr>
              <a:t>¿QUÉ NATURALEZA TIENE, ES FUNCIONARIO O ES LABORAL?</a:t>
            </a:r>
          </a:p>
        </p:txBody>
      </p:sp>
      <p:sp>
        <p:nvSpPr>
          <p:cNvPr id="5" name="CuadroTexto 4">
            <a:extLst>
              <a:ext uri="{FF2B5EF4-FFF2-40B4-BE49-F238E27FC236}">
                <a16:creationId xmlns:a16="http://schemas.microsoft.com/office/drawing/2014/main" id="{92A21872-91BE-460A-B775-1226E8C7FB1B}"/>
              </a:ext>
            </a:extLst>
          </p:cNvPr>
          <p:cNvSpPr txBox="1"/>
          <p:nvPr/>
        </p:nvSpPr>
        <p:spPr>
          <a:xfrm>
            <a:off x="1145742" y="4539345"/>
            <a:ext cx="2868093" cy="461665"/>
          </a:xfrm>
          <a:prstGeom prst="rect">
            <a:avLst/>
          </a:prstGeom>
          <a:noFill/>
        </p:spPr>
        <p:txBody>
          <a:bodyPr wrap="none" rtlCol="0">
            <a:spAutoFit/>
          </a:bodyPr>
          <a:lstStyle/>
          <a:p>
            <a:r>
              <a:rPr lang="es-ES" sz="2400" b="1" dirty="0">
                <a:solidFill>
                  <a:srgbClr val="002060"/>
                </a:solidFill>
              </a:rPr>
              <a:t>SI ES LABORAL…</a:t>
            </a:r>
          </a:p>
        </p:txBody>
      </p:sp>
      <p:pic>
        <p:nvPicPr>
          <p:cNvPr id="6" name="Imagen 5">
            <a:extLst>
              <a:ext uri="{FF2B5EF4-FFF2-40B4-BE49-F238E27FC236}">
                <a16:creationId xmlns:a16="http://schemas.microsoft.com/office/drawing/2014/main" id="{F5293DD0-070E-4D32-94B1-D4070475104C}"/>
              </a:ext>
            </a:extLst>
          </p:cNvPr>
          <p:cNvPicPr>
            <a:picLocks noChangeAspect="1"/>
          </p:cNvPicPr>
          <p:nvPr/>
        </p:nvPicPr>
        <p:blipFill>
          <a:blip r:embed="rId3"/>
          <a:stretch>
            <a:fillRect/>
          </a:stretch>
        </p:blipFill>
        <p:spPr>
          <a:xfrm>
            <a:off x="5130166" y="4005064"/>
            <a:ext cx="2981202" cy="1530229"/>
          </a:xfrm>
          <a:prstGeom prst="rect">
            <a:avLst/>
          </a:prstGeom>
        </p:spPr>
      </p:pic>
      <p:pic>
        <p:nvPicPr>
          <p:cNvPr id="7" name="Imagen 6">
            <a:extLst>
              <a:ext uri="{FF2B5EF4-FFF2-40B4-BE49-F238E27FC236}">
                <a16:creationId xmlns:a16="http://schemas.microsoft.com/office/drawing/2014/main" id="{D734A8F5-D54E-4225-B5C3-3EECB85D338A}"/>
              </a:ext>
            </a:extLst>
          </p:cNvPr>
          <p:cNvPicPr>
            <a:picLocks noChangeAspect="1"/>
          </p:cNvPicPr>
          <p:nvPr/>
        </p:nvPicPr>
        <p:blipFill>
          <a:blip r:embed="rId4"/>
          <a:stretch>
            <a:fillRect/>
          </a:stretch>
        </p:blipFill>
        <p:spPr>
          <a:xfrm>
            <a:off x="7041176" y="10690"/>
            <a:ext cx="2078766" cy="756513"/>
          </a:xfrm>
          <a:prstGeom prst="rect">
            <a:avLst/>
          </a:prstGeom>
        </p:spPr>
      </p:pic>
    </p:spTree>
    <p:extLst>
      <p:ext uri="{BB962C8B-B14F-4D97-AF65-F5344CB8AC3E}">
        <p14:creationId xmlns:p14="http://schemas.microsoft.com/office/powerpoint/2010/main" val="1509754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6CF6B3-AD82-4D60-AA19-276413FF8145}"/>
              </a:ext>
            </a:extLst>
          </p:cNvPr>
          <p:cNvSpPr/>
          <p:nvPr/>
        </p:nvSpPr>
        <p:spPr>
          <a:xfrm>
            <a:off x="1907704" y="955611"/>
            <a:ext cx="4572000" cy="1477328"/>
          </a:xfrm>
          <a:prstGeom prst="rect">
            <a:avLst/>
          </a:prstGeom>
        </p:spPr>
        <p:txBody>
          <a:bodyPr>
            <a:spAutoFit/>
          </a:bodyPr>
          <a:lstStyle/>
          <a:p>
            <a:pPr algn="just"/>
            <a:r>
              <a:rPr lang="es-ES" b="1" dirty="0">
                <a:solidFill>
                  <a:srgbClr val="C00000"/>
                </a:solidFill>
                <a:latin typeface="verdana" panose="020B0604030504040204" pitchFamily="34" charset="0"/>
              </a:rPr>
              <a:t>Real Decreto Legislativo 2/2015, de 23 de octubre, por el que se aprueba el texto refundido de la Ley del Estatuto de los Trabajadores.</a:t>
            </a:r>
            <a:endParaRPr lang="es-ES" b="1" i="0" dirty="0">
              <a:solidFill>
                <a:srgbClr val="C00000"/>
              </a:solidFill>
              <a:effectLst/>
              <a:latin typeface="verdana" panose="020B0604030504040204" pitchFamily="34" charset="0"/>
            </a:endParaRPr>
          </a:p>
        </p:txBody>
      </p:sp>
      <p:pic>
        <p:nvPicPr>
          <p:cNvPr id="3" name="Imagen 2">
            <a:extLst>
              <a:ext uri="{FF2B5EF4-FFF2-40B4-BE49-F238E27FC236}">
                <a16:creationId xmlns:a16="http://schemas.microsoft.com/office/drawing/2014/main" id="{EA256E7E-A88B-4B5D-BD2C-78AFCD305E99}"/>
              </a:ext>
            </a:extLst>
          </p:cNvPr>
          <p:cNvPicPr>
            <a:picLocks noChangeAspect="1"/>
          </p:cNvPicPr>
          <p:nvPr/>
        </p:nvPicPr>
        <p:blipFill>
          <a:blip r:embed="rId2"/>
          <a:stretch>
            <a:fillRect/>
          </a:stretch>
        </p:blipFill>
        <p:spPr>
          <a:xfrm>
            <a:off x="300264" y="2636912"/>
            <a:ext cx="8543471" cy="2304256"/>
          </a:xfrm>
          <a:prstGeom prst="rect">
            <a:avLst/>
          </a:prstGeom>
        </p:spPr>
      </p:pic>
      <p:sp>
        <p:nvSpPr>
          <p:cNvPr id="4" name="CuadroTexto 3">
            <a:extLst>
              <a:ext uri="{FF2B5EF4-FFF2-40B4-BE49-F238E27FC236}">
                <a16:creationId xmlns:a16="http://schemas.microsoft.com/office/drawing/2014/main" id="{24CA8518-2D70-425D-8438-2FDB700FE152}"/>
              </a:ext>
            </a:extLst>
          </p:cNvPr>
          <p:cNvSpPr txBox="1"/>
          <p:nvPr/>
        </p:nvSpPr>
        <p:spPr>
          <a:xfrm>
            <a:off x="298606" y="5349115"/>
            <a:ext cx="8845393" cy="1200329"/>
          </a:xfrm>
          <a:prstGeom prst="rect">
            <a:avLst/>
          </a:prstGeom>
          <a:noFill/>
        </p:spPr>
        <p:txBody>
          <a:bodyPr wrap="square" rtlCol="0">
            <a:spAutoFit/>
          </a:bodyPr>
          <a:lstStyle/>
          <a:p>
            <a:pPr algn="ctr"/>
            <a:r>
              <a:rPr lang="es-ES" sz="2400" b="1" dirty="0">
                <a:solidFill>
                  <a:srgbClr val="002060"/>
                </a:solidFill>
              </a:rPr>
              <a:t>1.- NORMA ESTATAL.    2.- CONVENIOS COLECTIVOS. </a:t>
            </a:r>
          </a:p>
          <a:p>
            <a:pPr algn="ctr"/>
            <a:r>
              <a:rPr lang="es-ES" sz="2400" b="1" dirty="0">
                <a:solidFill>
                  <a:srgbClr val="002060"/>
                </a:solidFill>
              </a:rPr>
              <a:t>3.- CONTRATOS DE TRABAJO. 4.-  CONDICIONES MÁS BENEFICIOSAS</a:t>
            </a:r>
          </a:p>
        </p:txBody>
      </p:sp>
      <p:pic>
        <p:nvPicPr>
          <p:cNvPr id="5" name="Imagen 4">
            <a:extLst>
              <a:ext uri="{FF2B5EF4-FFF2-40B4-BE49-F238E27FC236}">
                <a16:creationId xmlns:a16="http://schemas.microsoft.com/office/drawing/2014/main" id="{AFEFC9ED-CF90-4C4F-BE80-3F7FED9A98D7}"/>
              </a:ext>
            </a:extLst>
          </p:cNvPr>
          <p:cNvPicPr>
            <a:picLocks noChangeAspect="1"/>
          </p:cNvPicPr>
          <p:nvPr/>
        </p:nvPicPr>
        <p:blipFill>
          <a:blip r:embed="rId3"/>
          <a:stretch>
            <a:fillRect/>
          </a:stretch>
        </p:blipFill>
        <p:spPr>
          <a:xfrm>
            <a:off x="7041176" y="10690"/>
            <a:ext cx="2078766" cy="756513"/>
          </a:xfrm>
          <a:prstGeom prst="rect">
            <a:avLst/>
          </a:prstGeom>
        </p:spPr>
      </p:pic>
    </p:spTree>
    <p:extLst>
      <p:ext uri="{BB962C8B-B14F-4D97-AF65-F5344CB8AC3E}">
        <p14:creationId xmlns:p14="http://schemas.microsoft.com/office/powerpoint/2010/main" val="249117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3E3591-376D-4D55-8B4D-85821828320F}"/>
              </a:ext>
            </a:extLst>
          </p:cNvPr>
          <p:cNvSpPr txBox="1"/>
          <p:nvPr/>
        </p:nvSpPr>
        <p:spPr>
          <a:xfrm>
            <a:off x="467544" y="202652"/>
            <a:ext cx="4464496" cy="1477328"/>
          </a:xfrm>
          <a:prstGeom prst="rect">
            <a:avLst/>
          </a:prstGeom>
          <a:noFill/>
          <a:ln w="38100">
            <a:solidFill>
              <a:srgbClr val="C00000"/>
            </a:solidFill>
          </a:ln>
        </p:spPr>
        <p:txBody>
          <a:bodyPr wrap="square" rtlCol="0">
            <a:spAutoFit/>
          </a:bodyPr>
          <a:lstStyle/>
          <a:p>
            <a:pPr algn="just"/>
            <a:r>
              <a:rPr lang="es-ES" b="1" dirty="0">
                <a:solidFill>
                  <a:srgbClr val="002060"/>
                </a:solidFill>
              </a:rPr>
              <a:t>LA NORMATIVA ESTATAL:</a:t>
            </a:r>
          </a:p>
          <a:p>
            <a:pPr algn="just"/>
            <a:endParaRPr lang="es-ES" b="1" dirty="0">
              <a:solidFill>
                <a:srgbClr val="002060"/>
              </a:solidFill>
            </a:endParaRPr>
          </a:p>
          <a:p>
            <a:pPr algn="just"/>
            <a:r>
              <a:rPr lang="es-ES" b="1" dirty="0">
                <a:solidFill>
                  <a:srgbClr val="002060"/>
                </a:solidFill>
              </a:rPr>
              <a:t>ART. 49 EBEP.  ART. 51 EBEP</a:t>
            </a:r>
          </a:p>
          <a:p>
            <a:pPr algn="just"/>
            <a:endParaRPr lang="es-ES" b="1" dirty="0">
              <a:solidFill>
                <a:srgbClr val="002060"/>
              </a:solidFill>
            </a:endParaRPr>
          </a:p>
          <a:p>
            <a:pPr algn="just"/>
            <a:r>
              <a:rPr lang="es-ES" b="1" dirty="0">
                <a:solidFill>
                  <a:srgbClr val="002060"/>
                </a:solidFill>
              </a:rPr>
              <a:t>Y ART. 37.3  ET.</a:t>
            </a:r>
          </a:p>
        </p:txBody>
      </p:sp>
      <p:pic>
        <p:nvPicPr>
          <p:cNvPr id="3" name="Imagen 2">
            <a:extLst>
              <a:ext uri="{FF2B5EF4-FFF2-40B4-BE49-F238E27FC236}">
                <a16:creationId xmlns:a16="http://schemas.microsoft.com/office/drawing/2014/main" id="{F2EDBC99-5578-4BB3-9FDC-CC7924FA083B}"/>
              </a:ext>
            </a:extLst>
          </p:cNvPr>
          <p:cNvPicPr>
            <a:picLocks noChangeAspect="1"/>
          </p:cNvPicPr>
          <p:nvPr/>
        </p:nvPicPr>
        <p:blipFill>
          <a:blip r:embed="rId2"/>
          <a:stretch>
            <a:fillRect/>
          </a:stretch>
        </p:blipFill>
        <p:spPr>
          <a:xfrm>
            <a:off x="0" y="2132856"/>
            <a:ext cx="6268893" cy="4234460"/>
          </a:xfrm>
          <a:prstGeom prst="rect">
            <a:avLst/>
          </a:prstGeom>
        </p:spPr>
      </p:pic>
      <p:pic>
        <p:nvPicPr>
          <p:cNvPr id="4" name="Imagen 3">
            <a:extLst>
              <a:ext uri="{FF2B5EF4-FFF2-40B4-BE49-F238E27FC236}">
                <a16:creationId xmlns:a16="http://schemas.microsoft.com/office/drawing/2014/main" id="{0AFC8310-D303-412D-B28E-F3771DF863F6}"/>
              </a:ext>
            </a:extLst>
          </p:cNvPr>
          <p:cNvPicPr>
            <a:picLocks noChangeAspect="1"/>
          </p:cNvPicPr>
          <p:nvPr/>
        </p:nvPicPr>
        <p:blipFill>
          <a:blip r:embed="rId3"/>
          <a:stretch>
            <a:fillRect/>
          </a:stretch>
        </p:blipFill>
        <p:spPr>
          <a:xfrm>
            <a:off x="6597502" y="1380204"/>
            <a:ext cx="2078954" cy="1559216"/>
          </a:xfrm>
          <a:prstGeom prst="rect">
            <a:avLst/>
          </a:prstGeom>
        </p:spPr>
      </p:pic>
      <p:sp>
        <p:nvSpPr>
          <p:cNvPr id="5" name="CuadroTexto 4">
            <a:extLst>
              <a:ext uri="{FF2B5EF4-FFF2-40B4-BE49-F238E27FC236}">
                <a16:creationId xmlns:a16="http://schemas.microsoft.com/office/drawing/2014/main" id="{4152AA80-4AD2-4A19-B3B7-6FC4BCE67A27}"/>
              </a:ext>
            </a:extLst>
          </p:cNvPr>
          <p:cNvSpPr txBox="1"/>
          <p:nvPr/>
        </p:nvSpPr>
        <p:spPr>
          <a:xfrm>
            <a:off x="6516216" y="3113087"/>
            <a:ext cx="2345214" cy="1569660"/>
          </a:xfrm>
          <a:prstGeom prst="rect">
            <a:avLst/>
          </a:prstGeom>
          <a:noFill/>
          <a:ln w="38100">
            <a:solidFill>
              <a:srgbClr val="C00000"/>
            </a:solidFill>
          </a:ln>
        </p:spPr>
        <p:txBody>
          <a:bodyPr wrap="square" rtlCol="0">
            <a:spAutoFit/>
          </a:bodyPr>
          <a:lstStyle/>
          <a:p>
            <a:r>
              <a:rPr lang="es-ES" sz="2400" dirty="0"/>
              <a:t>ES UNA NORMA DE MÍNIMOS, MEJORABLE</a:t>
            </a:r>
          </a:p>
        </p:txBody>
      </p:sp>
      <p:pic>
        <p:nvPicPr>
          <p:cNvPr id="6" name="Imagen 5">
            <a:extLst>
              <a:ext uri="{FF2B5EF4-FFF2-40B4-BE49-F238E27FC236}">
                <a16:creationId xmlns:a16="http://schemas.microsoft.com/office/drawing/2014/main" id="{B897D4DC-4E0C-435C-BF2B-9331B1EE555C}"/>
              </a:ext>
            </a:extLst>
          </p:cNvPr>
          <p:cNvPicPr>
            <a:picLocks noChangeAspect="1"/>
          </p:cNvPicPr>
          <p:nvPr/>
        </p:nvPicPr>
        <p:blipFill>
          <a:blip r:embed="rId4"/>
          <a:stretch>
            <a:fillRect/>
          </a:stretch>
        </p:blipFill>
        <p:spPr>
          <a:xfrm>
            <a:off x="7041176" y="10690"/>
            <a:ext cx="2078766" cy="756513"/>
          </a:xfrm>
          <a:prstGeom prst="rect">
            <a:avLst/>
          </a:prstGeom>
        </p:spPr>
      </p:pic>
      <p:pic>
        <p:nvPicPr>
          <p:cNvPr id="7" name="Imagen 6">
            <a:extLst>
              <a:ext uri="{FF2B5EF4-FFF2-40B4-BE49-F238E27FC236}">
                <a16:creationId xmlns:a16="http://schemas.microsoft.com/office/drawing/2014/main" id="{19C3BB03-39A1-485D-AEA4-D2D054F09727}"/>
              </a:ext>
            </a:extLst>
          </p:cNvPr>
          <p:cNvPicPr>
            <a:picLocks noChangeAspect="1"/>
          </p:cNvPicPr>
          <p:nvPr/>
        </p:nvPicPr>
        <p:blipFill>
          <a:blip r:embed="rId5"/>
          <a:stretch>
            <a:fillRect/>
          </a:stretch>
        </p:blipFill>
        <p:spPr>
          <a:xfrm>
            <a:off x="6804248" y="5030081"/>
            <a:ext cx="1296144" cy="1817229"/>
          </a:xfrm>
          <a:prstGeom prst="rect">
            <a:avLst/>
          </a:prstGeom>
        </p:spPr>
      </p:pic>
    </p:spTree>
    <p:extLst>
      <p:ext uri="{BB962C8B-B14F-4D97-AF65-F5344CB8AC3E}">
        <p14:creationId xmlns:p14="http://schemas.microsoft.com/office/powerpoint/2010/main" val="53351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E460F2-C36C-4A8E-B795-61C6758F559C}"/>
              </a:ext>
            </a:extLst>
          </p:cNvPr>
          <p:cNvSpPr txBox="1"/>
          <p:nvPr/>
        </p:nvSpPr>
        <p:spPr>
          <a:xfrm>
            <a:off x="755576" y="1804937"/>
            <a:ext cx="5760639" cy="1384995"/>
          </a:xfrm>
          <a:prstGeom prst="rect">
            <a:avLst/>
          </a:prstGeom>
          <a:noFill/>
        </p:spPr>
        <p:txBody>
          <a:bodyPr wrap="square" rtlCol="0">
            <a:spAutoFit/>
          </a:bodyPr>
          <a:lstStyle/>
          <a:p>
            <a:endParaRPr lang="es-ES" b="1" dirty="0"/>
          </a:p>
          <a:p>
            <a:r>
              <a:rPr lang="es-ES" sz="2400" b="1" dirty="0">
                <a:solidFill>
                  <a:srgbClr val="002060"/>
                </a:solidFill>
              </a:rPr>
              <a:t>¿TIENE CONVENIO COLECTIVO EL AYUNTAMIENTO? </a:t>
            </a:r>
          </a:p>
          <a:p>
            <a:endParaRPr lang="es-ES" b="1" dirty="0"/>
          </a:p>
        </p:txBody>
      </p:sp>
      <p:sp>
        <p:nvSpPr>
          <p:cNvPr id="4" name="CuadroTexto 3">
            <a:extLst>
              <a:ext uri="{FF2B5EF4-FFF2-40B4-BE49-F238E27FC236}">
                <a16:creationId xmlns:a16="http://schemas.microsoft.com/office/drawing/2014/main" id="{0E3374D8-2ACE-4CC4-BAC2-5910FD95B2D6}"/>
              </a:ext>
            </a:extLst>
          </p:cNvPr>
          <p:cNvSpPr txBox="1"/>
          <p:nvPr/>
        </p:nvSpPr>
        <p:spPr>
          <a:xfrm>
            <a:off x="395536" y="5596103"/>
            <a:ext cx="8364719" cy="1200329"/>
          </a:xfrm>
          <a:prstGeom prst="rect">
            <a:avLst/>
          </a:prstGeom>
          <a:noFill/>
        </p:spPr>
        <p:txBody>
          <a:bodyPr wrap="square" rtlCol="0">
            <a:spAutoFit/>
          </a:bodyPr>
          <a:lstStyle/>
          <a:p>
            <a:r>
              <a:rPr lang="es-ES" sz="2400" b="1" dirty="0">
                <a:solidFill>
                  <a:srgbClr val="002060"/>
                </a:solidFill>
              </a:rPr>
              <a:t>SI NO LO TIENE: ¿SE HA ADOPTADO ALGÚN ACUERDO DE ADHESIÓN?</a:t>
            </a:r>
          </a:p>
          <a:p>
            <a:r>
              <a:rPr lang="es-ES" sz="2400" b="1" dirty="0">
                <a:solidFill>
                  <a:srgbClr val="002060"/>
                </a:solidFill>
              </a:rPr>
              <a:t>Comarca o el de la FAMCP</a:t>
            </a:r>
          </a:p>
        </p:txBody>
      </p:sp>
      <p:sp>
        <p:nvSpPr>
          <p:cNvPr id="6" name="Line 2">
            <a:extLst>
              <a:ext uri="{FF2B5EF4-FFF2-40B4-BE49-F238E27FC236}">
                <a16:creationId xmlns:a16="http://schemas.microsoft.com/office/drawing/2014/main" id="{02C51295-0134-4CC2-9B58-8CEB116D1555}"/>
              </a:ext>
            </a:extLst>
          </p:cNvPr>
          <p:cNvSpPr/>
          <p:nvPr/>
        </p:nvSpPr>
        <p:spPr>
          <a:xfrm>
            <a:off x="2322912" y="7491199"/>
            <a:ext cx="6264720" cy="360"/>
          </a:xfrm>
          <a:prstGeom prst="line">
            <a:avLst/>
          </a:prstGeom>
          <a:ln w="28440">
            <a:solidFill>
              <a:srgbClr val="002060"/>
            </a:solidFill>
            <a:round/>
          </a:ln>
        </p:spPr>
        <p:style>
          <a:lnRef idx="1">
            <a:schemeClr val="accent1"/>
          </a:lnRef>
          <a:fillRef idx="0">
            <a:schemeClr val="accent1"/>
          </a:fillRef>
          <a:effectRef idx="0">
            <a:schemeClr val="accent1"/>
          </a:effectRef>
          <a:fontRef idx="minor"/>
        </p:style>
      </p:sp>
      <p:pic>
        <p:nvPicPr>
          <p:cNvPr id="10" name="Imagen 9">
            <a:extLst>
              <a:ext uri="{FF2B5EF4-FFF2-40B4-BE49-F238E27FC236}">
                <a16:creationId xmlns:a16="http://schemas.microsoft.com/office/drawing/2014/main" id="{52F0C12F-909E-4CEE-AF9E-FF4E5FAFD4FE}"/>
              </a:ext>
            </a:extLst>
          </p:cNvPr>
          <p:cNvPicPr>
            <a:picLocks noChangeAspect="1"/>
          </p:cNvPicPr>
          <p:nvPr/>
        </p:nvPicPr>
        <p:blipFill>
          <a:blip r:embed="rId2"/>
          <a:stretch>
            <a:fillRect/>
          </a:stretch>
        </p:blipFill>
        <p:spPr>
          <a:xfrm>
            <a:off x="4681013" y="4190861"/>
            <a:ext cx="1548518" cy="1261981"/>
          </a:xfrm>
          <a:prstGeom prst="rect">
            <a:avLst/>
          </a:prstGeom>
        </p:spPr>
      </p:pic>
      <p:pic>
        <p:nvPicPr>
          <p:cNvPr id="11" name="Imagen 10">
            <a:extLst>
              <a:ext uri="{FF2B5EF4-FFF2-40B4-BE49-F238E27FC236}">
                <a16:creationId xmlns:a16="http://schemas.microsoft.com/office/drawing/2014/main" id="{53E8E8B9-CB1C-4F7D-B066-1D45CA7799B2}"/>
              </a:ext>
            </a:extLst>
          </p:cNvPr>
          <p:cNvPicPr>
            <a:picLocks noChangeAspect="1"/>
          </p:cNvPicPr>
          <p:nvPr/>
        </p:nvPicPr>
        <p:blipFill>
          <a:blip r:embed="rId3"/>
          <a:stretch>
            <a:fillRect/>
          </a:stretch>
        </p:blipFill>
        <p:spPr>
          <a:xfrm>
            <a:off x="928541" y="3429000"/>
            <a:ext cx="1089843" cy="1256709"/>
          </a:xfrm>
          <a:prstGeom prst="rect">
            <a:avLst/>
          </a:prstGeom>
        </p:spPr>
      </p:pic>
      <p:pic>
        <p:nvPicPr>
          <p:cNvPr id="12" name="Imagen 11">
            <a:extLst>
              <a:ext uri="{FF2B5EF4-FFF2-40B4-BE49-F238E27FC236}">
                <a16:creationId xmlns:a16="http://schemas.microsoft.com/office/drawing/2014/main" id="{978DF4DA-4589-4DD5-8BFA-4A4130241EC7}"/>
              </a:ext>
            </a:extLst>
          </p:cNvPr>
          <p:cNvPicPr>
            <a:picLocks noChangeAspect="1"/>
          </p:cNvPicPr>
          <p:nvPr/>
        </p:nvPicPr>
        <p:blipFill>
          <a:blip r:embed="rId4"/>
          <a:stretch>
            <a:fillRect/>
          </a:stretch>
        </p:blipFill>
        <p:spPr>
          <a:xfrm>
            <a:off x="6705079" y="2427149"/>
            <a:ext cx="2145978" cy="2145978"/>
          </a:xfrm>
          <a:prstGeom prst="rect">
            <a:avLst/>
          </a:prstGeom>
        </p:spPr>
      </p:pic>
      <p:pic>
        <p:nvPicPr>
          <p:cNvPr id="13" name="Imagen 12">
            <a:extLst>
              <a:ext uri="{FF2B5EF4-FFF2-40B4-BE49-F238E27FC236}">
                <a16:creationId xmlns:a16="http://schemas.microsoft.com/office/drawing/2014/main" id="{26915A63-B370-4DD3-AC29-E63B9EC4B785}"/>
              </a:ext>
            </a:extLst>
          </p:cNvPr>
          <p:cNvPicPr>
            <a:picLocks noChangeAspect="1"/>
          </p:cNvPicPr>
          <p:nvPr/>
        </p:nvPicPr>
        <p:blipFill>
          <a:blip r:embed="rId5"/>
          <a:stretch>
            <a:fillRect/>
          </a:stretch>
        </p:blipFill>
        <p:spPr>
          <a:xfrm>
            <a:off x="7041176" y="10690"/>
            <a:ext cx="2078766" cy="756513"/>
          </a:xfrm>
          <a:prstGeom prst="rect">
            <a:avLst/>
          </a:prstGeom>
        </p:spPr>
      </p:pic>
      <p:sp>
        <p:nvSpPr>
          <p:cNvPr id="14" name="CuadroTexto 13">
            <a:extLst>
              <a:ext uri="{FF2B5EF4-FFF2-40B4-BE49-F238E27FC236}">
                <a16:creationId xmlns:a16="http://schemas.microsoft.com/office/drawing/2014/main" id="{8611DB49-64F9-49B4-948B-BEC15E51B9B1}"/>
              </a:ext>
            </a:extLst>
          </p:cNvPr>
          <p:cNvSpPr txBox="1"/>
          <p:nvPr/>
        </p:nvSpPr>
        <p:spPr>
          <a:xfrm>
            <a:off x="623787" y="942507"/>
            <a:ext cx="2868093" cy="461665"/>
          </a:xfrm>
          <a:prstGeom prst="rect">
            <a:avLst/>
          </a:prstGeom>
          <a:noFill/>
        </p:spPr>
        <p:txBody>
          <a:bodyPr wrap="none" rtlCol="0">
            <a:spAutoFit/>
          </a:bodyPr>
          <a:lstStyle/>
          <a:p>
            <a:r>
              <a:rPr lang="es-ES" sz="2400" b="1" dirty="0">
                <a:solidFill>
                  <a:srgbClr val="002060"/>
                </a:solidFill>
              </a:rPr>
              <a:t>SI ES LABORAL…</a:t>
            </a:r>
          </a:p>
        </p:txBody>
      </p:sp>
      <p:pic>
        <p:nvPicPr>
          <p:cNvPr id="15" name="Imagen 14">
            <a:extLst>
              <a:ext uri="{FF2B5EF4-FFF2-40B4-BE49-F238E27FC236}">
                <a16:creationId xmlns:a16="http://schemas.microsoft.com/office/drawing/2014/main" id="{D36145E7-42CE-42EE-B969-CAFD732E7CE6}"/>
              </a:ext>
            </a:extLst>
          </p:cNvPr>
          <p:cNvPicPr>
            <a:picLocks noChangeAspect="1"/>
          </p:cNvPicPr>
          <p:nvPr/>
        </p:nvPicPr>
        <p:blipFill>
          <a:blip r:embed="rId6"/>
          <a:stretch>
            <a:fillRect/>
          </a:stretch>
        </p:blipFill>
        <p:spPr>
          <a:xfrm>
            <a:off x="3513685" y="272064"/>
            <a:ext cx="3014853" cy="1547502"/>
          </a:xfrm>
          <a:prstGeom prst="rect">
            <a:avLst/>
          </a:prstGeom>
        </p:spPr>
      </p:pic>
      <p:sp>
        <p:nvSpPr>
          <p:cNvPr id="16" name="Rectángulo 15">
            <a:extLst>
              <a:ext uri="{FF2B5EF4-FFF2-40B4-BE49-F238E27FC236}">
                <a16:creationId xmlns:a16="http://schemas.microsoft.com/office/drawing/2014/main" id="{E32AE1A9-3D79-4C9C-94E6-EDCC3B96442D}"/>
              </a:ext>
            </a:extLst>
          </p:cNvPr>
          <p:cNvSpPr/>
          <p:nvPr/>
        </p:nvSpPr>
        <p:spPr>
          <a:xfrm>
            <a:off x="2303875" y="3359864"/>
            <a:ext cx="3132221" cy="830997"/>
          </a:xfrm>
          <a:prstGeom prst="rect">
            <a:avLst/>
          </a:prstGeom>
        </p:spPr>
        <p:txBody>
          <a:bodyPr wrap="square">
            <a:spAutoFit/>
          </a:bodyPr>
          <a:lstStyle/>
          <a:p>
            <a:r>
              <a:rPr lang="es-ES" sz="2400" b="1" dirty="0">
                <a:solidFill>
                  <a:srgbClr val="002060"/>
                </a:solidFill>
              </a:rPr>
              <a:t>Si lo tiene, los que ahí se recojan.</a:t>
            </a:r>
          </a:p>
        </p:txBody>
      </p:sp>
    </p:spTree>
    <p:extLst>
      <p:ext uri="{BB962C8B-B14F-4D97-AF65-F5344CB8AC3E}">
        <p14:creationId xmlns:p14="http://schemas.microsoft.com/office/powerpoint/2010/main" val="20905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2165AF6-8A14-4B50-B2FC-A186E9D4BA53}"/>
              </a:ext>
            </a:extLst>
          </p:cNvPr>
          <p:cNvPicPr>
            <a:picLocks noChangeAspect="1"/>
          </p:cNvPicPr>
          <p:nvPr/>
        </p:nvPicPr>
        <p:blipFill rotWithShape="1">
          <a:blip r:embed="rId2"/>
          <a:srcRect r="4615"/>
          <a:stretch/>
        </p:blipFill>
        <p:spPr>
          <a:xfrm>
            <a:off x="683568" y="620688"/>
            <a:ext cx="7704856" cy="5017434"/>
          </a:xfrm>
          <a:prstGeom prst="rect">
            <a:avLst/>
          </a:prstGeom>
        </p:spPr>
      </p:pic>
      <p:pic>
        <p:nvPicPr>
          <p:cNvPr id="3" name="Imagen 2">
            <a:extLst>
              <a:ext uri="{FF2B5EF4-FFF2-40B4-BE49-F238E27FC236}">
                <a16:creationId xmlns:a16="http://schemas.microsoft.com/office/drawing/2014/main" id="{794A7A28-224B-41F7-A556-FD9E0B2391EC}"/>
              </a:ext>
            </a:extLst>
          </p:cNvPr>
          <p:cNvPicPr>
            <a:picLocks noChangeAspect="1"/>
          </p:cNvPicPr>
          <p:nvPr/>
        </p:nvPicPr>
        <p:blipFill>
          <a:blip r:embed="rId3"/>
          <a:stretch>
            <a:fillRect/>
          </a:stretch>
        </p:blipFill>
        <p:spPr>
          <a:xfrm>
            <a:off x="7041176" y="10690"/>
            <a:ext cx="2078766" cy="756513"/>
          </a:xfrm>
          <a:prstGeom prst="rect">
            <a:avLst/>
          </a:prstGeom>
        </p:spPr>
      </p:pic>
      <p:sp>
        <p:nvSpPr>
          <p:cNvPr id="4" name="Line 3">
            <a:extLst>
              <a:ext uri="{FF2B5EF4-FFF2-40B4-BE49-F238E27FC236}">
                <a16:creationId xmlns:a16="http://schemas.microsoft.com/office/drawing/2014/main" id="{C81756FF-9037-4BC7-968B-082E61C1A132}"/>
              </a:ext>
            </a:extLst>
          </p:cNvPr>
          <p:cNvSpPr/>
          <p:nvPr/>
        </p:nvSpPr>
        <p:spPr>
          <a:xfrm flipV="1">
            <a:off x="2127015" y="5800048"/>
            <a:ext cx="5544720" cy="792360"/>
          </a:xfrm>
          <a:prstGeom prst="line">
            <a:avLst/>
          </a:prstGeom>
          <a:noFill/>
          <a:ln w="28440" cap="flat" cmpd="sng" algn="ctr">
            <a:solidFill>
              <a:srgbClr val="2D2DB9">
                <a:lumMod val="75000"/>
              </a:srgbClr>
            </a:solidFill>
            <a:prstDash val="solid"/>
            <a:round/>
          </a:ln>
          <a:effectLst/>
        </p:spPr>
      </p:sp>
      <p:sp>
        <p:nvSpPr>
          <p:cNvPr id="5" name="Line 4">
            <a:extLst>
              <a:ext uri="{FF2B5EF4-FFF2-40B4-BE49-F238E27FC236}">
                <a16:creationId xmlns:a16="http://schemas.microsoft.com/office/drawing/2014/main" id="{B877A723-D99A-4294-8B9F-96B5E78BAD62}"/>
              </a:ext>
            </a:extLst>
          </p:cNvPr>
          <p:cNvSpPr/>
          <p:nvPr/>
        </p:nvSpPr>
        <p:spPr>
          <a:xfrm>
            <a:off x="3567375" y="5944048"/>
            <a:ext cx="3024000" cy="648360"/>
          </a:xfrm>
          <a:prstGeom prst="line">
            <a:avLst/>
          </a:prstGeom>
          <a:noFill/>
          <a:ln w="28440" cap="flat" cmpd="sng" algn="ctr">
            <a:solidFill>
              <a:srgbClr val="FFFF00"/>
            </a:solidFill>
            <a:prstDash val="solid"/>
            <a:round/>
          </a:ln>
          <a:effectLst/>
        </p:spPr>
      </p:sp>
      <p:sp>
        <p:nvSpPr>
          <p:cNvPr id="6" name="Line 5">
            <a:extLst>
              <a:ext uri="{FF2B5EF4-FFF2-40B4-BE49-F238E27FC236}">
                <a16:creationId xmlns:a16="http://schemas.microsoft.com/office/drawing/2014/main" id="{96E996B7-E827-45C9-BCA9-704FF68CAE6C}"/>
              </a:ext>
            </a:extLst>
          </p:cNvPr>
          <p:cNvSpPr/>
          <p:nvPr/>
        </p:nvSpPr>
        <p:spPr>
          <a:xfrm flipV="1">
            <a:off x="4712625" y="5692048"/>
            <a:ext cx="2304360" cy="1152360"/>
          </a:xfrm>
          <a:prstGeom prst="line">
            <a:avLst/>
          </a:prstGeom>
          <a:noFill/>
          <a:ln w="28440" cap="flat" cmpd="sng" algn="ctr">
            <a:solidFill>
              <a:srgbClr val="C00000"/>
            </a:solidFill>
            <a:prstDash val="solid"/>
            <a:round/>
          </a:ln>
          <a:effectLst/>
        </p:spPr>
      </p:sp>
      <p:cxnSp>
        <p:nvCxnSpPr>
          <p:cNvPr id="7" name="Conector recto 6">
            <a:extLst>
              <a:ext uri="{FF2B5EF4-FFF2-40B4-BE49-F238E27FC236}">
                <a16:creationId xmlns:a16="http://schemas.microsoft.com/office/drawing/2014/main" id="{3E777721-207B-42DA-9D73-25DCBA3DADD3}"/>
              </a:ext>
            </a:extLst>
          </p:cNvPr>
          <p:cNvCxnSpPr/>
          <p:nvPr/>
        </p:nvCxnSpPr>
        <p:spPr>
          <a:xfrm flipV="1">
            <a:off x="4572000" y="5439992"/>
            <a:ext cx="4176464" cy="1008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DDB065E-F6B7-4414-B091-6CCB015F7210}"/>
              </a:ext>
            </a:extLst>
          </p:cNvPr>
          <p:cNvPicPr>
            <a:picLocks noChangeAspect="1"/>
          </p:cNvPicPr>
          <p:nvPr/>
        </p:nvPicPr>
        <p:blipFill>
          <a:blip r:embed="rId2"/>
          <a:stretch>
            <a:fillRect/>
          </a:stretch>
        </p:blipFill>
        <p:spPr>
          <a:xfrm>
            <a:off x="395536" y="476672"/>
            <a:ext cx="2145978" cy="2139881"/>
          </a:xfrm>
          <a:prstGeom prst="rect">
            <a:avLst/>
          </a:prstGeom>
        </p:spPr>
      </p:pic>
      <p:sp>
        <p:nvSpPr>
          <p:cNvPr id="3" name="CuadroTexto 2">
            <a:extLst>
              <a:ext uri="{FF2B5EF4-FFF2-40B4-BE49-F238E27FC236}">
                <a16:creationId xmlns:a16="http://schemas.microsoft.com/office/drawing/2014/main" id="{E426ECBD-5D9A-4D40-92F2-48551B0BA77C}"/>
              </a:ext>
            </a:extLst>
          </p:cNvPr>
          <p:cNvSpPr txBox="1"/>
          <p:nvPr/>
        </p:nvSpPr>
        <p:spPr>
          <a:xfrm>
            <a:off x="2771800" y="859743"/>
            <a:ext cx="5040560" cy="830997"/>
          </a:xfrm>
          <a:prstGeom prst="rect">
            <a:avLst/>
          </a:prstGeom>
          <a:noFill/>
        </p:spPr>
        <p:txBody>
          <a:bodyPr wrap="square" rtlCol="0">
            <a:spAutoFit/>
          </a:bodyPr>
          <a:lstStyle/>
          <a:p>
            <a:r>
              <a:rPr lang="es-ES" sz="2400" b="1" dirty="0">
                <a:solidFill>
                  <a:srgbClr val="002060"/>
                </a:solidFill>
              </a:rPr>
              <a:t>Si no hay convenio ni acuerdo de adhesión…</a:t>
            </a:r>
          </a:p>
        </p:txBody>
      </p:sp>
      <p:pic>
        <p:nvPicPr>
          <p:cNvPr id="4" name="Imagen 3">
            <a:extLst>
              <a:ext uri="{FF2B5EF4-FFF2-40B4-BE49-F238E27FC236}">
                <a16:creationId xmlns:a16="http://schemas.microsoft.com/office/drawing/2014/main" id="{0B73E0A6-279C-4519-B119-56301EA59099}"/>
              </a:ext>
            </a:extLst>
          </p:cNvPr>
          <p:cNvPicPr>
            <a:picLocks noChangeAspect="1"/>
          </p:cNvPicPr>
          <p:nvPr/>
        </p:nvPicPr>
        <p:blipFill>
          <a:blip r:embed="rId3"/>
          <a:stretch>
            <a:fillRect/>
          </a:stretch>
        </p:blipFill>
        <p:spPr>
          <a:xfrm>
            <a:off x="6015842" y="2730838"/>
            <a:ext cx="2767824" cy="1658256"/>
          </a:xfrm>
          <a:prstGeom prst="rect">
            <a:avLst/>
          </a:prstGeom>
        </p:spPr>
      </p:pic>
      <p:pic>
        <p:nvPicPr>
          <p:cNvPr id="5" name="Imagen 4">
            <a:extLst>
              <a:ext uri="{FF2B5EF4-FFF2-40B4-BE49-F238E27FC236}">
                <a16:creationId xmlns:a16="http://schemas.microsoft.com/office/drawing/2014/main" id="{A3F87BFB-4FF8-4B69-8142-040721166CFC}"/>
              </a:ext>
            </a:extLst>
          </p:cNvPr>
          <p:cNvPicPr>
            <a:picLocks noChangeAspect="1"/>
          </p:cNvPicPr>
          <p:nvPr/>
        </p:nvPicPr>
        <p:blipFill>
          <a:blip r:embed="rId4"/>
          <a:stretch>
            <a:fillRect/>
          </a:stretch>
        </p:blipFill>
        <p:spPr>
          <a:xfrm>
            <a:off x="485644" y="2938120"/>
            <a:ext cx="2591025" cy="1243692"/>
          </a:xfrm>
          <a:prstGeom prst="rect">
            <a:avLst/>
          </a:prstGeom>
        </p:spPr>
      </p:pic>
      <p:sp>
        <p:nvSpPr>
          <p:cNvPr id="6" name="CuadroTexto 5">
            <a:extLst>
              <a:ext uri="{FF2B5EF4-FFF2-40B4-BE49-F238E27FC236}">
                <a16:creationId xmlns:a16="http://schemas.microsoft.com/office/drawing/2014/main" id="{CFAA48E9-735E-4D90-900E-CB59A70A6455}"/>
              </a:ext>
            </a:extLst>
          </p:cNvPr>
          <p:cNvSpPr txBox="1"/>
          <p:nvPr/>
        </p:nvSpPr>
        <p:spPr>
          <a:xfrm>
            <a:off x="885715" y="5406529"/>
            <a:ext cx="8170401" cy="1477328"/>
          </a:xfrm>
          <a:prstGeom prst="rect">
            <a:avLst/>
          </a:prstGeom>
          <a:noFill/>
        </p:spPr>
        <p:txBody>
          <a:bodyPr wrap="square" rtlCol="0">
            <a:spAutoFit/>
          </a:bodyPr>
          <a:lstStyle/>
          <a:p>
            <a:r>
              <a:rPr lang="es-ES" sz="2400" b="1" dirty="0">
                <a:solidFill>
                  <a:srgbClr val="002060"/>
                </a:solidFill>
              </a:rPr>
              <a:t>Si nada dice, ANTECEDENTES Y CONDICIONES DE TRABAJO APLICADAS A ESA PERSONA EN ESE AYUNTAMIENTO</a:t>
            </a:r>
          </a:p>
          <a:p>
            <a:endParaRPr lang="es-ES" dirty="0"/>
          </a:p>
        </p:txBody>
      </p:sp>
      <p:pic>
        <p:nvPicPr>
          <p:cNvPr id="8" name="Imagen 7">
            <a:extLst>
              <a:ext uri="{FF2B5EF4-FFF2-40B4-BE49-F238E27FC236}">
                <a16:creationId xmlns:a16="http://schemas.microsoft.com/office/drawing/2014/main" id="{700D648F-98DD-4EF0-A3DE-AECB46928095}"/>
              </a:ext>
            </a:extLst>
          </p:cNvPr>
          <p:cNvPicPr>
            <a:picLocks noChangeAspect="1"/>
          </p:cNvPicPr>
          <p:nvPr/>
        </p:nvPicPr>
        <p:blipFill>
          <a:blip r:embed="rId5"/>
          <a:stretch>
            <a:fillRect/>
          </a:stretch>
        </p:blipFill>
        <p:spPr>
          <a:xfrm>
            <a:off x="3707904" y="3319153"/>
            <a:ext cx="2145978" cy="2139881"/>
          </a:xfrm>
          <a:prstGeom prst="rect">
            <a:avLst/>
          </a:prstGeom>
        </p:spPr>
      </p:pic>
      <p:pic>
        <p:nvPicPr>
          <p:cNvPr id="9" name="Imagen 8">
            <a:extLst>
              <a:ext uri="{FF2B5EF4-FFF2-40B4-BE49-F238E27FC236}">
                <a16:creationId xmlns:a16="http://schemas.microsoft.com/office/drawing/2014/main" id="{8A6E5626-F81D-409D-B74A-644B5C0A30A0}"/>
              </a:ext>
            </a:extLst>
          </p:cNvPr>
          <p:cNvPicPr>
            <a:picLocks noChangeAspect="1"/>
          </p:cNvPicPr>
          <p:nvPr/>
        </p:nvPicPr>
        <p:blipFill>
          <a:blip r:embed="rId6"/>
          <a:stretch>
            <a:fillRect/>
          </a:stretch>
        </p:blipFill>
        <p:spPr>
          <a:xfrm>
            <a:off x="7041176" y="10690"/>
            <a:ext cx="2078766" cy="756513"/>
          </a:xfrm>
          <a:prstGeom prst="rect">
            <a:avLst/>
          </a:prstGeom>
        </p:spPr>
      </p:pic>
      <p:sp>
        <p:nvSpPr>
          <p:cNvPr id="10" name="Rectángulo 9">
            <a:extLst>
              <a:ext uri="{FF2B5EF4-FFF2-40B4-BE49-F238E27FC236}">
                <a16:creationId xmlns:a16="http://schemas.microsoft.com/office/drawing/2014/main" id="{CF321E38-6D83-4924-BEDA-311E9FABCB5D}"/>
              </a:ext>
            </a:extLst>
          </p:cNvPr>
          <p:cNvSpPr/>
          <p:nvPr/>
        </p:nvSpPr>
        <p:spPr>
          <a:xfrm>
            <a:off x="2827754" y="1840939"/>
            <a:ext cx="5040560" cy="830997"/>
          </a:xfrm>
          <a:prstGeom prst="rect">
            <a:avLst/>
          </a:prstGeom>
        </p:spPr>
        <p:txBody>
          <a:bodyPr wrap="square">
            <a:spAutoFit/>
          </a:bodyPr>
          <a:lstStyle/>
          <a:p>
            <a:r>
              <a:rPr lang="es-ES" sz="2400" b="1" dirty="0">
                <a:solidFill>
                  <a:srgbClr val="002060"/>
                </a:solidFill>
              </a:rPr>
              <a:t>EL CONTRATO DE TRABAJO DEL EMPLEADO</a:t>
            </a:r>
          </a:p>
        </p:txBody>
      </p:sp>
    </p:spTree>
    <p:extLst>
      <p:ext uri="{BB962C8B-B14F-4D97-AF65-F5344CB8AC3E}">
        <p14:creationId xmlns:p14="http://schemas.microsoft.com/office/powerpoint/2010/main" val="7004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E0864-ABD8-4640-9422-BF952D208DD9}"/>
              </a:ext>
            </a:extLst>
          </p:cNvPr>
          <p:cNvPicPr>
            <a:picLocks noChangeAspect="1"/>
          </p:cNvPicPr>
          <p:nvPr/>
        </p:nvPicPr>
        <p:blipFill rotWithShape="1">
          <a:blip r:embed="rId2"/>
          <a:srcRect l="10191" t="1925" r="4145" b="-1925"/>
          <a:stretch/>
        </p:blipFill>
        <p:spPr>
          <a:xfrm>
            <a:off x="270045" y="1111833"/>
            <a:ext cx="8424936" cy="1309055"/>
          </a:xfrm>
          <a:prstGeom prst="rect">
            <a:avLst/>
          </a:prstGeom>
        </p:spPr>
      </p:pic>
      <p:sp>
        <p:nvSpPr>
          <p:cNvPr id="3" name="CuadroTexto 2">
            <a:extLst>
              <a:ext uri="{FF2B5EF4-FFF2-40B4-BE49-F238E27FC236}">
                <a16:creationId xmlns:a16="http://schemas.microsoft.com/office/drawing/2014/main" id="{A2181413-C046-47B7-B493-02B48CBD20C0}"/>
              </a:ext>
            </a:extLst>
          </p:cNvPr>
          <p:cNvSpPr txBox="1"/>
          <p:nvPr/>
        </p:nvSpPr>
        <p:spPr>
          <a:xfrm>
            <a:off x="1521131" y="2819493"/>
            <a:ext cx="7598811" cy="523220"/>
          </a:xfrm>
          <a:prstGeom prst="rect">
            <a:avLst/>
          </a:prstGeom>
          <a:noFill/>
        </p:spPr>
        <p:txBody>
          <a:bodyPr wrap="none" rtlCol="0">
            <a:spAutoFit/>
          </a:bodyPr>
          <a:lstStyle/>
          <a:p>
            <a:r>
              <a:rPr lang="es-ES" sz="2800" b="1" dirty="0">
                <a:solidFill>
                  <a:srgbClr val="C00000"/>
                </a:solidFill>
              </a:rPr>
              <a:t>¿ART. 48 ES DE APLICACIÓN POR TANTO?</a:t>
            </a:r>
          </a:p>
        </p:txBody>
      </p:sp>
      <p:pic>
        <p:nvPicPr>
          <p:cNvPr id="4" name="Imagen 3">
            <a:extLst>
              <a:ext uri="{FF2B5EF4-FFF2-40B4-BE49-F238E27FC236}">
                <a16:creationId xmlns:a16="http://schemas.microsoft.com/office/drawing/2014/main" id="{0F662449-50B0-4425-8E88-DC935736D3B8}"/>
              </a:ext>
            </a:extLst>
          </p:cNvPr>
          <p:cNvPicPr>
            <a:picLocks noChangeAspect="1"/>
          </p:cNvPicPr>
          <p:nvPr/>
        </p:nvPicPr>
        <p:blipFill>
          <a:blip r:embed="rId3"/>
          <a:stretch>
            <a:fillRect/>
          </a:stretch>
        </p:blipFill>
        <p:spPr>
          <a:xfrm>
            <a:off x="481673" y="3794073"/>
            <a:ext cx="2078916" cy="1554615"/>
          </a:xfrm>
          <a:prstGeom prst="rect">
            <a:avLst/>
          </a:prstGeom>
        </p:spPr>
      </p:pic>
      <p:sp>
        <p:nvSpPr>
          <p:cNvPr id="5" name="CuadroTexto 4">
            <a:extLst>
              <a:ext uri="{FF2B5EF4-FFF2-40B4-BE49-F238E27FC236}">
                <a16:creationId xmlns:a16="http://schemas.microsoft.com/office/drawing/2014/main" id="{8F0894D6-39D4-4ADC-845F-3B96E7C9C576}"/>
              </a:ext>
            </a:extLst>
          </p:cNvPr>
          <p:cNvSpPr txBox="1"/>
          <p:nvPr/>
        </p:nvSpPr>
        <p:spPr>
          <a:xfrm>
            <a:off x="3011209" y="3808680"/>
            <a:ext cx="5864692" cy="954107"/>
          </a:xfrm>
          <a:prstGeom prst="rect">
            <a:avLst/>
          </a:prstGeom>
          <a:noFill/>
        </p:spPr>
        <p:txBody>
          <a:bodyPr wrap="square" rtlCol="0">
            <a:spAutoFit/>
          </a:bodyPr>
          <a:lstStyle/>
          <a:p>
            <a:r>
              <a:rPr lang="es-ES" sz="2800" b="1" dirty="0">
                <a:solidFill>
                  <a:srgbClr val="002060"/>
                </a:solidFill>
              </a:rPr>
              <a:t>Sólo si no hay convenio: prohibición de espigueo</a:t>
            </a:r>
          </a:p>
        </p:txBody>
      </p:sp>
      <p:sp>
        <p:nvSpPr>
          <p:cNvPr id="6" name="Line 3">
            <a:extLst>
              <a:ext uri="{FF2B5EF4-FFF2-40B4-BE49-F238E27FC236}">
                <a16:creationId xmlns:a16="http://schemas.microsoft.com/office/drawing/2014/main" id="{CB2B11F5-A0B5-468B-8DA1-38BFFA5C5C85}"/>
              </a:ext>
            </a:extLst>
          </p:cNvPr>
          <p:cNvSpPr/>
          <p:nvPr/>
        </p:nvSpPr>
        <p:spPr>
          <a:xfrm flipV="1">
            <a:off x="2127015" y="5800048"/>
            <a:ext cx="5544720" cy="792360"/>
          </a:xfrm>
          <a:prstGeom prst="line">
            <a:avLst/>
          </a:prstGeom>
          <a:noFill/>
          <a:ln w="28440" cap="flat" cmpd="sng" algn="ctr">
            <a:solidFill>
              <a:srgbClr val="2D2DB9">
                <a:lumMod val="75000"/>
              </a:srgbClr>
            </a:solidFill>
            <a:prstDash val="solid"/>
            <a:round/>
          </a:ln>
          <a:effectLst/>
        </p:spPr>
      </p:sp>
      <p:sp>
        <p:nvSpPr>
          <p:cNvPr id="7" name="Line 4">
            <a:extLst>
              <a:ext uri="{FF2B5EF4-FFF2-40B4-BE49-F238E27FC236}">
                <a16:creationId xmlns:a16="http://schemas.microsoft.com/office/drawing/2014/main" id="{7E04710D-79B6-4AFB-986C-5FD07807427A}"/>
              </a:ext>
            </a:extLst>
          </p:cNvPr>
          <p:cNvSpPr/>
          <p:nvPr/>
        </p:nvSpPr>
        <p:spPr>
          <a:xfrm>
            <a:off x="3567375" y="5944048"/>
            <a:ext cx="3024000" cy="648360"/>
          </a:xfrm>
          <a:prstGeom prst="line">
            <a:avLst/>
          </a:prstGeom>
          <a:noFill/>
          <a:ln w="28440" cap="flat" cmpd="sng" algn="ctr">
            <a:solidFill>
              <a:srgbClr val="FFFF00"/>
            </a:solidFill>
            <a:prstDash val="solid"/>
            <a:round/>
          </a:ln>
          <a:effectLst/>
        </p:spPr>
      </p:sp>
      <p:sp>
        <p:nvSpPr>
          <p:cNvPr id="8" name="Line 5">
            <a:extLst>
              <a:ext uri="{FF2B5EF4-FFF2-40B4-BE49-F238E27FC236}">
                <a16:creationId xmlns:a16="http://schemas.microsoft.com/office/drawing/2014/main" id="{7D5D4E11-C8EC-4DF7-9923-99AC245F07AE}"/>
              </a:ext>
            </a:extLst>
          </p:cNvPr>
          <p:cNvSpPr/>
          <p:nvPr/>
        </p:nvSpPr>
        <p:spPr>
          <a:xfrm flipV="1">
            <a:off x="4791375" y="5514401"/>
            <a:ext cx="2304360" cy="1152360"/>
          </a:xfrm>
          <a:prstGeom prst="line">
            <a:avLst/>
          </a:prstGeom>
          <a:noFill/>
          <a:ln w="28440" cap="flat" cmpd="sng" algn="ctr">
            <a:solidFill>
              <a:srgbClr val="C00000"/>
            </a:solidFill>
            <a:prstDash val="solid"/>
            <a:round/>
          </a:ln>
          <a:effectLst/>
        </p:spPr>
      </p:sp>
      <p:pic>
        <p:nvPicPr>
          <p:cNvPr id="9" name="Imagen 8">
            <a:extLst>
              <a:ext uri="{FF2B5EF4-FFF2-40B4-BE49-F238E27FC236}">
                <a16:creationId xmlns:a16="http://schemas.microsoft.com/office/drawing/2014/main" id="{3D262777-9FA0-4A21-B946-9236A6F2CF31}"/>
              </a:ext>
            </a:extLst>
          </p:cNvPr>
          <p:cNvPicPr>
            <a:picLocks noChangeAspect="1"/>
          </p:cNvPicPr>
          <p:nvPr/>
        </p:nvPicPr>
        <p:blipFill>
          <a:blip r:embed="rId4"/>
          <a:stretch>
            <a:fillRect/>
          </a:stretch>
        </p:blipFill>
        <p:spPr>
          <a:xfrm>
            <a:off x="7041176" y="10690"/>
            <a:ext cx="2078766" cy="756513"/>
          </a:xfrm>
          <a:prstGeom prst="rect">
            <a:avLst/>
          </a:prstGeom>
        </p:spPr>
      </p:pic>
      <p:sp>
        <p:nvSpPr>
          <p:cNvPr id="10" name="Rectángulo 9">
            <a:extLst>
              <a:ext uri="{FF2B5EF4-FFF2-40B4-BE49-F238E27FC236}">
                <a16:creationId xmlns:a16="http://schemas.microsoft.com/office/drawing/2014/main" id="{C7CB847F-258E-4922-960C-2B2ECF2AA3B8}"/>
              </a:ext>
            </a:extLst>
          </p:cNvPr>
          <p:cNvSpPr/>
          <p:nvPr/>
        </p:nvSpPr>
        <p:spPr>
          <a:xfrm>
            <a:off x="1763688" y="395372"/>
            <a:ext cx="3808030" cy="523220"/>
          </a:xfrm>
          <a:prstGeom prst="rect">
            <a:avLst/>
          </a:prstGeom>
        </p:spPr>
        <p:txBody>
          <a:bodyPr wrap="none">
            <a:spAutoFit/>
          </a:bodyPr>
          <a:lstStyle/>
          <a:p>
            <a:r>
              <a:rPr lang="es-ES" sz="2800" b="1" dirty="0">
                <a:solidFill>
                  <a:srgbClr val="002060"/>
                </a:solidFill>
              </a:rPr>
              <a:t>Y SI NO HAY NADA…</a:t>
            </a:r>
          </a:p>
        </p:txBody>
      </p:sp>
    </p:spTree>
    <p:extLst>
      <p:ext uri="{BB962C8B-B14F-4D97-AF65-F5344CB8AC3E}">
        <p14:creationId xmlns:p14="http://schemas.microsoft.com/office/powerpoint/2010/main" val="6416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234D826-0B6A-46FF-90B5-B896047D31E4}"/>
              </a:ext>
            </a:extLst>
          </p:cNvPr>
          <p:cNvSpPr txBox="1"/>
          <p:nvPr/>
        </p:nvSpPr>
        <p:spPr>
          <a:xfrm>
            <a:off x="179512" y="238914"/>
            <a:ext cx="8496944" cy="830997"/>
          </a:xfrm>
          <a:prstGeom prst="rect">
            <a:avLst/>
          </a:prstGeom>
          <a:noFill/>
        </p:spPr>
        <p:txBody>
          <a:bodyPr wrap="square" rtlCol="0">
            <a:spAutoFit/>
          </a:bodyPr>
          <a:lstStyle/>
          <a:p>
            <a:pPr algn="just"/>
            <a:r>
              <a:rPr lang="es-ES" sz="2400" b="1" dirty="0">
                <a:solidFill>
                  <a:srgbClr val="C00000"/>
                </a:solidFill>
              </a:rPr>
              <a:t>A MODO DE CONCLUSIÓN </a:t>
            </a:r>
          </a:p>
          <a:p>
            <a:pPr algn="just"/>
            <a:endParaRPr lang="es-ES" sz="2400" b="1" dirty="0">
              <a:solidFill>
                <a:srgbClr val="002060"/>
              </a:solidFill>
            </a:endParaRPr>
          </a:p>
        </p:txBody>
      </p:sp>
      <p:pic>
        <p:nvPicPr>
          <p:cNvPr id="10" name="Imagen 9">
            <a:extLst>
              <a:ext uri="{FF2B5EF4-FFF2-40B4-BE49-F238E27FC236}">
                <a16:creationId xmlns:a16="http://schemas.microsoft.com/office/drawing/2014/main" id="{29120741-FED0-4256-89CF-53843B28A3CD}"/>
              </a:ext>
            </a:extLst>
          </p:cNvPr>
          <p:cNvPicPr>
            <a:picLocks noChangeAspect="1"/>
          </p:cNvPicPr>
          <p:nvPr/>
        </p:nvPicPr>
        <p:blipFill>
          <a:blip r:embed="rId2"/>
          <a:stretch>
            <a:fillRect/>
          </a:stretch>
        </p:blipFill>
        <p:spPr>
          <a:xfrm>
            <a:off x="7041176" y="10690"/>
            <a:ext cx="2078766" cy="756513"/>
          </a:xfrm>
          <a:prstGeom prst="rect">
            <a:avLst/>
          </a:prstGeom>
        </p:spPr>
      </p:pic>
      <p:sp>
        <p:nvSpPr>
          <p:cNvPr id="11" name="Line 4">
            <a:extLst>
              <a:ext uri="{FF2B5EF4-FFF2-40B4-BE49-F238E27FC236}">
                <a16:creationId xmlns:a16="http://schemas.microsoft.com/office/drawing/2014/main" id="{EC48A35F-B9ED-48A4-BA08-1BDD000D8310}"/>
              </a:ext>
            </a:extLst>
          </p:cNvPr>
          <p:cNvSpPr/>
          <p:nvPr/>
        </p:nvSpPr>
        <p:spPr>
          <a:xfrm>
            <a:off x="4689656" y="6090058"/>
            <a:ext cx="3024000" cy="648360"/>
          </a:xfrm>
          <a:prstGeom prst="line">
            <a:avLst/>
          </a:prstGeom>
          <a:noFill/>
          <a:ln w="28440" cap="flat" cmpd="sng" algn="ctr">
            <a:solidFill>
              <a:srgbClr val="FFFF00"/>
            </a:solidFill>
            <a:prstDash val="solid"/>
            <a:round/>
          </a:ln>
          <a:effectLst/>
        </p:spPr>
      </p:sp>
      <p:sp>
        <p:nvSpPr>
          <p:cNvPr id="12" name="Line 5">
            <a:extLst>
              <a:ext uri="{FF2B5EF4-FFF2-40B4-BE49-F238E27FC236}">
                <a16:creationId xmlns:a16="http://schemas.microsoft.com/office/drawing/2014/main" id="{77A47121-47F5-4ECB-B32F-8F9626FB325F}"/>
              </a:ext>
            </a:extLst>
          </p:cNvPr>
          <p:cNvSpPr/>
          <p:nvPr/>
        </p:nvSpPr>
        <p:spPr>
          <a:xfrm flipV="1">
            <a:off x="5293604" y="5513878"/>
            <a:ext cx="2304360" cy="1152360"/>
          </a:xfrm>
          <a:prstGeom prst="line">
            <a:avLst/>
          </a:prstGeom>
          <a:noFill/>
          <a:ln w="28440" cap="flat" cmpd="sng" algn="ctr">
            <a:solidFill>
              <a:srgbClr val="C00000"/>
            </a:solidFill>
            <a:prstDash val="solid"/>
            <a:round/>
          </a:ln>
          <a:effectLst/>
        </p:spPr>
      </p:sp>
      <p:sp>
        <p:nvSpPr>
          <p:cNvPr id="13" name="Line 3">
            <a:extLst>
              <a:ext uri="{FF2B5EF4-FFF2-40B4-BE49-F238E27FC236}">
                <a16:creationId xmlns:a16="http://schemas.microsoft.com/office/drawing/2014/main" id="{24B4DFCF-21CF-41A3-AB67-96E9FA88930C}"/>
              </a:ext>
            </a:extLst>
          </p:cNvPr>
          <p:cNvSpPr/>
          <p:nvPr/>
        </p:nvSpPr>
        <p:spPr>
          <a:xfrm flipV="1">
            <a:off x="2535839" y="5851079"/>
            <a:ext cx="5544720" cy="792360"/>
          </a:xfrm>
          <a:prstGeom prst="line">
            <a:avLst/>
          </a:prstGeom>
          <a:noFill/>
          <a:ln w="28440" cap="flat" cmpd="sng" algn="ctr">
            <a:solidFill>
              <a:srgbClr val="2D2DB9">
                <a:lumMod val="75000"/>
              </a:srgbClr>
            </a:solidFill>
            <a:prstDash val="solid"/>
            <a:round/>
          </a:ln>
          <a:effectLst/>
        </p:spPr>
      </p:sp>
      <p:sp>
        <p:nvSpPr>
          <p:cNvPr id="14" name="Rectángulo 13">
            <a:extLst>
              <a:ext uri="{FF2B5EF4-FFF2-40B4-BE49-F238E27FC236}">
                <a16:creationId xmlns:a16="http://schemas.microsoft.com/office/drawing/2014/main" id="{3139B679-47F7-4329-AFC9-424E773DCB05}"/>
              </a:ext>
            </a:extLst>
          </p:cNvPr>
          <p:cNvSpPr/>
          <p:nvPr/>
        </p:nvSpPr>
        <p:spPr>
          <a:xfrm>
            <a:off x="403157" y="870809"/>
            <a:ext cx="4572000" cy="1631216"/>
          </a:xfrm>
          <a:prstGeom prst="rect">
            <a:avLst/>
          </a:prstGeom>
        </p:spPr>
        <p:txBody>
          <a:bodyPr>
            <a:spAutoFit/>
          </a:bodyPr>
          <a:lstStyle/>
          <a:p>
            <a:pPr algn="just"/>
            <a:r>
              <a:rPr lang="es-ES" sz="2000" b="1" dirty="0">
                <a:solidFill>
                  <a:srgbClr val="C00000"/>
                </a:solidFill>
              </a:rPr>
              <a:t>1.- </a:t>
            </a:r>
            <a:r>
              <a:rPr lang="es-ES" sz="2000" b="1" dirty="0">
                <a:solidFill>
                  <a:srgbClr val="002060"/>
                </a:solidFill>
              </a:rPr>
              <a:t>PARA PERMISOS DE LACTANCIA Y NACIMIENTO: ART. 49 EBEP, PARA TODOS LOS EMPLEADOS PÚBLICOS.</a:t>
            </a:r>
          </a:p>
          <a:p>
            <a:pPr algn="just"/>
            <a:endParaRPr lang="es-ES" sz="2000" b="1" dirty="0">
              <a:solidFill>
                <a:srgbClr val="002060"/>
              </a:solidFill>
            </a:endParaRPr>
          </a:p>
        </p:txBody>
      </p:sp>
      <p:sp>
        <p:nvSpPr>
          <p:cNvPr id="15" name="Rectángulo 14">
            <a:extLst>
              <a:ext uri="{FF2B5EF4-FFF2-40B4-BE49-F238E27FC236}">
                <a16:creationId xmlns:a16="http://schemas.microsoft.com/office/drawing/2014/main" id="{405A7E74-885A-4E38-9C2B-3CB59DD099FC}"/>
              </a:ext>
            </a:extLst>
          </p:cNvPr>
          <p:cNvSpPr/>
          <p:nvPr/>
        </p:nvSpPr>
        <p:spPr>
          <a:xfrm>
            <a:off x="4637198" y="1851436"/>
            <a:ext cx="4572000" cy="1015663"/>
          </a:xfrm>
          <a:prstGeom prst="rect">
            <a:avLst/>
          </a:prstGeom>
        </p:spPr>
        <p:txBody>
          <a:bodyPr>
            <a:spAutoFit/>
          </a:bodyPr>
          <a:lstStyle/>
          <a:p>
            <a:pPr algn="just"/>
            <a:r>
              <a:rPr lang="es-ES" sz="2000" b="1" dirty="0">
                <a:solidFill>
                  <a:srgbClr val="C00000"/>
                </a:solidFill>
              </a:rPr>
              <a:t>2.- </a:t>
            </a:r>
            <a:r>
              <a:rPr lang="es-ES" sz="2000" b="1" dirty="0">
                <a:solidFill>
                  <a:srgbClr val="002060"/>
                </a:solidFill>
              </a:rPr>
              <a:t>PARA LOS FUNCIONARIOS, EL ART. 48 EBEP, NO MEJORABLE POR NEGOCIACIÓN</a:t>
            </a:r>
          </a:p>
        </p:txBody>
      </p:sp>
      <p:sp>
        <p:nvSpPr>
          <p:cNvPr id="16" name="Rectángulo 15">
            <a:extLst>
              <a:ext uri="{FF2B5EF4-FFF2-40B4-BE49-F238E27FC236}">
                <a16:creationId xmlns:a16="http://schemas.microsoft.com/office/drawing/2014/main" id="{36BC6E4D-253B-4E57-8F5D-67C172B1D5EC}"/>
              </a:ext>
            </a:extLst>
          </p:cNvPr>
          <p:cNvSpPr/>
          <p:nvPr/>
        </p:nvSpPr>
        <p:spPr>
          <a:xfrm>
            <a:off x="403156" y="2890394"/>
            <a:ext cx="4960931" cy="1631216"/>
          </a:xfrm>
          <a:prstGeom prst="rect">
            <a:avLst/>
          </a:prstGeom>
        </p:spPr>
        <p:txBody>
          <a:bodyPr wrap="square">
            <a:spAutoFit/>
          </a:bodyPr>
          <a:lstStyle/>
          <a:p>
            <a:pPr algn="just"/>
            <a:r>
              <a:rPr lang="es-ES" sz="2000" b="1" dirty="0">
                <a:solidFill>
                  <a:srgbClr val="C00000"/>
                </a:solidFill>
              </a:rPr>
              <a:t>3.- </a:t>
            </a:r>
            <a:r>
              <a:rPr lang="es-ES" sz="2000" b="1" dirty="0">
                <a:solidFill>
                  <a:srgbClr val="002060"/>
                </a:solidFill>
              </a:rPr>
              <a:t>PARA PERSONAL LABORAL, SI HAY CONVENIO APLICABLE, LO QUE DIGA EL CONVENIO. SI NO LO HAY PERO HAY ACUERDO DE ADHESIÓN, EL QUE ESTE DIGA.</a:t>
            </a:r>
            <a:endParaRPr lang="es-ES" sz="2000" dirty="0"/>
          </a:p>
        </p:txBody>
      </p:sp>
      <p:sp>
        <p:nvSpPr>
          <p:cNvPr id="17" name="Rectángulo 16">
            <a:extLst>
              <a:ext uri="{FF2B5EF4-FFF2-40B4-BE49-F238E27FC236}">
                <a16:creationId xmlns:a16="http://schemas.microsoft.com/office/drawing/2014/main" id="{E3CFAFB0-5747-4C02-8FAE-9F22AF773B8E}"/>
              </a:ext>
            </a:extLst>
          </p:cNvPr>
          <p:cNvSpPr/>
          <p:nvPr/>
        </p:nvSpPr>
        <p:spPr>
          <a:xfrm>
            <a:off x="3721191" y="4258837"/>
            <a:ext cx="4960931" cy="1015663"/>
          </a:xfrm>
          <a:prstGeom prst="rect">
            <a:avLst/>
          </a:prstGeom>
        </p:spPr>
        <p:txBody>
          <a:bodyPr wrap="square">
            <a:spAutoFit/>
          </a:bodyPr>
          <a:lstStyle/>
          <a:p>
            <a:pPr algn="just"/>
            <a:r>
              <a:rPr lang="es-ES" sz="2000" b="1" dirty="0">
                <a:solidFill>
                  <a:srgbClr val="C00000"/>
                </a:solidFill>
              </a:rPr>
              <a:t>4.- </a:t>
            </a:r>
            <a:r>
              <a:rPr lang="es-ES" sz="2000" b="1" dirty="0">
                <a:solidFill>
                  <a:srgbClr val="002060"/>
                </a:solidFill>
              </a:rPr>
              <a:t>SI NO, LO QUE DETERMINE SU CONTRATO DE TRABAJO</a:t>
            </a:r>
          </a:p>
          <a:p>
            <a:pPr algn="just"/>
            <a:endParaRPr lang="es-ES" sz="2000" b="1" dirty="0">
              <a:solidFill>
                <a:srgbClr val="002060"/>
              </a:solidFill>
            </a:endParaRPr>
          </a:p>
        </p:txBody>
      </p:sp>
      <p:sp>
        <p:nvSpPr>
          <p:cNvPr id="18" name="Rectángulo 17">
            <a:extLst>
              <a:ext uri="{FF2B5EF4-FFF2-40B4-BE49-F238E27FC236}">
                <a16:creationId xmlns:a16="http://schemas.microsoft.com/office/drawing/2014/main" id="{21855ECE-6EF7-46D9-B308-CD9D81C5D080}"/>
              </a:ext>
            </a:extLst>
          </p:cNvPr>
          <p:cNvSpPr/>
          <p:nvPr/>
        </p:nvSpPr>
        <p:spPr>
          <a:xfrm>
            <a:off x="461878" y="5052736"/>
            <a:ext cx="5838314" cy="1323439"/>
          </a:xfrm>
          <a:prstGeom prst="rect">
            <a:avLst/>
          </a:prstGeom>
        </p:spPr>
        <p:txBody>
          <a:bodyPr wrap="square">
            <a:spAutoFit/>
          </a:bodyPr>
          <a:lstStyle/>
          <a:p>
            <a:pPr algn="just"/>
            <a:r>
              <a:rPr lang="es-ES" sz="2000" b="1" dirty="0">
                <a:solidFill>
                  <a:srgbClr val="C00000"/>
                </a:solidFill>
              </a:rPr>
              <a:t>5.- </a:t>
            </a:r>
            <a:r>
              <a:rPr lang="es-ES" sz="2000" b="1" dirty="0">
                <a:solidFill>
                  <a:srgbClr val="002060"/>
                </a:solidFill>
              </a:rPr>
              <a:t>ANTE AUSENCIA DE CONVENIO O REFERENCIA EN SU CONTRATO DE TRABAJO, INVOCABLE EL ART. 37 ET Y EL ART. 48 EBEP.</a:t>
            </a:r>
          </a:p>
        </p:txBody>
      </p:sp>
    </p:spTree>
    <p:extLst>
      <p:ext uri="{BB962C8B-B14F-4D97-AF65-F5344CB8AC3E}">
        <p14:creationId xmlns:p14="http://schemas.microsoft.com/office/powerpoint/2010/main" val="365474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 name="Picture 2"/>
          <p:cNvPicPr/>
          <p:nvPr/>
        </p:nvPicPr>
        <p:blipFill>
          <a:blip r:embed="rId2"/>
          <a:stretch/>
        </p:blipFill>
        <p:spPr>
          <a:xfrm>
            <a:off x="3059832" y="2132856"/>
            <a:ext cx="2809080" cy="1627920"/>
          </a:xfrm>
          <a:prstGeom prst="rect">
            <a:avLst/>
          </a:prstGeom>
          <a:ln>
            <a:noFill/>
          </a:ln>
        </p:spPr>
      </p:pic>
      <p:sp>
        <p:nvSpPr>
          <p:cNvPr id="378" name="CustomShape 1"/>
          <p:cNvSpPr/>
          <p:nvPr/>
        </p:nvSpPr>
        <p:spPr>
          <a:xfrm>
            <a:off x="1077840" y="910440"/>
            <a:ext cx="24606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3600" b="1" strike="noStrike" spc="-1">
                <a:solidFill>
                  <a:srgbClr val="002060"/>
                </a:solidFill>
                <a:latin typeface="Calibri"/>
                <a:ea typeface="DejaVu Sans"/>
              </a:rPr>
              <a:t>AHORA SÍ… </a:t>
            </a:r>
            <a:endParaRPr lang="es-ES" sz="3600" b="0" strike="noStrike" spc="-1">
              <a:latin typeface="Arial"/>
            </a:endParaRPr>
          </a:p>
        </p:txBody>
      </p:sp>
      <p:pic>
        <p:nvPicPr>
          <p:cNvPr id="2" name="Imagen 1">
            <a:extLst>
              <a:ext uri="{FF2B5EF4-FFF2-40B4-BE49-F238E27FC236}">
                <a16:creationId xmlns:a16="http://schemas.microsoft.com/office/drawing/2014/main" id="{FB798923-97BC-4B38-B0DA-5E6EDB946365}"/>
              </a:ext>
            </a:extLst>
          </p:cNvPr>
          <p:cNvPicPr>
            <a:picLocks noChangeAspect="1"/>
          </p:cNvPicPr>
          <p:nvPr/>
        </p:nvPicPr>
        <p:blipFill>
          <a:blip r:embed="rId3"/>
          <a:stretch>
            <a:fillRect/>
          </a:stretch>
        </p:blipFill>
        <p:spPr>
          <a:xfrm>
            <a:off x="2051720" y="4581128"/>
            <a:ext cx="5497419" cy="20006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397820" y="364416"/>
            <a:ext cx="7848760" cy="1728192"/>
          </a:xfrm>
          <a:prstGeom prst="rect">
            <a:avLst/>
          </a:prstGeom>
          <a:noFill/>
          <a:ln w="57240">
            <a:solidFill>
              <a:srgbClr val="E46C0A"/>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000" b="1" strike="noStrike" spc="-1" dirty="0">
                <a:solidFill>
                  <a:srgbClr val="C00000"/>
                </a:solidFill>
                <a:latin typeface="Calibri"/>
              </a:rPr>
              <a:t>Diferencias entre el personal laboral y el personal funcionario</a:t>
            </a:r>
            <a:endParaRPr lang="es-ES" sz="4000" b="0" strike="noStrike" spc="-1" dirty="0">
              <a:latin typeface="Arial"/>
            </a:endParaRPr>
          </a:p>
        </p:txBody>
      </p:sp>
      <p:sp>
        <p:nvSpPr>
          <p:cNvPr id="2" name="CuadroTexto 1">
            <a:extLst>
              <a:ext uri="{FF2B5EF4-FFF2-40B4-BE49-F238E27FC236}">
                <a16:creationId xmlns:a16="http://schemas.microsoft.com/office/drawing/2014/main" id="{06135DE9-E603-4ECE-AEC0-EA504310F4E5}"/>
              </a:ext>
            </a:extLst>
          </p:cNvPr>
          <p:cNvSpPr txBox="1"/>
          <p:nvPr/>
        </p:nvSpPr>
        <p:spPr>
          <a:xfrm>
            <a:off x="467544" y="2993575"/>
            <a:ext cx="2178802" cy="400110"/>
          </a:xfrm>
          <a:prstGeom prst="rect">
            <a:avLst/>
          </a:prstGeom>
          <a:noFill/>
        </p:spPr>
        <p:txBody>
          <a:bodyPr wrap="none" rtlCol="0">
            <a:spAutoFit/>
          </a:bodyPr>
          <a:lstStyle/>
          <a:p>
            <a:r>
              <a:rPr lang="es-ES" sz="2000" b="1" dirty="0">
                <a:solidFill>
                  <a:srgbClr val="002060"/>
                </a:solidFill>
              </a:rPr>
              <a:t>Personal laboral</a:t>
            </a:r>
          </a:p>
        </p:txBody>
      </p:sp>
      <p:sp>
        <p:nvSpPr>
          <p:cNvPr id="4" name="CuadroTexto 3">
            <a:extLst>
              <a:ext uri="{FF2B5EF4-FFF2-40B4-BE49-F238E27FC236}">
                <a16:creationId xmlns:a16="http://schemas.microsoft.com/office/drawing/2014/main" id="{905A841C-0901-4163-8F8D-90914DC12796}"/>
              </a:ext>
            </a:extLst>
          </p:cNvPr>
          <p:cNvSpPr txBox="1"/>
          <p:nvPr/>
        </p:nvSpPr>
        <p:spPr>
          <a:xfrm>
            <a:off x="813215" y="3682621"/>
            <a:ext cx="1438214" cy="400110"/>
          </a:xfrm>
          <a:prstGeom prst="rect">
            <a:avLst/>
          </a:prstGeom>
          <a:noFill/>
        </p:spPr>
        <p:txBody>
          <a:bodyPr wrap="none" rtlCol="0">
            <a:spAutoFit/>
          </a:bodyPr>
          <a:lstStyle/>
          <a:p>
            <a:r>
              <a:rPr lang="es-ES" sz="2000" b="1" dirty="0">
                <a:solidFill>
                  <a:srgbClr val="002060"/>
                </a:solidFill>
              </a:rPr>
              <a:t>trabajador</a:t>
            </a:r>
          </a:p>
        </p:txBody>
      </p:sp>
      <p:sp>
        <p:nvSpPr>
          <p:cNvPr id="5" name="CuadroTexto 4">
            <a:extLst>
              <a:ext uri="{FF2B5EF4-FFF2-40B4-BE49-F238E27FC236}">
                <a16:creationId xmlns:a16="http://schemas.microsoft.com/office/drawing/2014/main" id="{6045D170-6464-4F64-93C7-F4BD6C502A1B}"/>
              </a:ext>
            </a:extLst>
          </p:cNvPr>
          <p:cNvSpPr txBox="1"/>
          <p:nvPr/>
        </p:nvSpPr>
        <p:spPr>
          <a:xfrm>
            <a:off x="6926919" y="3839177"/>
            <a:ext cx="1580882" cy="400110"/>
          </a:xfrm>
          <a:prstGeom prst="rect">
            <a:avLst/>
          </a:prstGeom>
          <a:noFill/>
        </p:spPr>
        <p:txBody>
          <a:bodyPr wrap="none" rtlCol="0">
            <a:spAutoFit/>
          </a:bodyPr>
          <a:lstStyle/>
          <a:p>
            <a:r>
              <a:rPr lang="es-ES" sz="2000" b="1" dirty="0">
                <a:solidFill>
                  <a:srgbClr val="002060"/>
                </a:solidFill>
              </a:rPr>
              <a:t>funcionario</a:t>
            </a:r>
          </a:p>
        </p:txBody>
      </p:sp>
      <p:sp>
        <p:nvSpPr>
          <p:cNvPr id="6" name="CuadroTexto 5">
            <a:extLst>
              <a:ext uri="{FF2B5EF4-FFF2-40B4-BE49-F238E27FC236}">
                <a16:creationId xmlns:a16="http://schemas.microsoft.com/office/drawing/2014/main" id="{E1FE2929-C336-428A-8F96-5EA518A19372}"/>
              </a:ext>
            </a:extLst>
          </p:cNvPr>
          <p:cNvSpPr txBox="1"/>
          <p:nvPr/>
        </p:nvSpPr>
        <p:spPr>
          <a:xfrm>
            <a:off x="4287157" y="5158994"/>
            <a:ext cx="3688830" cy="400110"/>
          </a:xfrm>
          <a:prstGeom prst="rect">
            <a:avLst/>
          </a:prstGeom>
          <a:noFill/>
        </p:spPr>
        <p:txBody>
          <a:bodyPr wrap="none" rtlCol="0">
            <a:spAutoFit/>
          </a:bodyPr>
          <a:lstStyle/>
          <a:p>
            <a:r>
              <a:rPr lang="es-ES" sz="2000" b="1" dirty="0">
                <a:solidFill>
                  <a:srgbClr val="002060"/>
                </a:solidFill>
              </a:rPr>
              <a:t>Personal al servicio de EELL</a:t>
            </a:r>
          </a:p>
        </p:txBody>
      </p:sp>
      <p:sp>
        <p:nvSpPr>
          <p:cNvPr id="7" name="CuadroTexto 6">
            <a:extLst>
              <a:ext uri="{FF2B5EF4-FFF2-40B4-BE49-F238E27FC236}">
                <a16:creationId xmlns:a16="http://schemas.microsoft.com/office/drawing/2014/main" id="{B0EEDD82-F3B2-4B9B-BFD6-86568584C713}"/>
              </a:ext>
            </a:extLst>
          </p:cNvPr>
          <p:cNvSpPr txBox="1"/>
          <p:nvPr/>
        </p:nvSpPr>
        <p:spPr>
          <a:xfrm>
            <a:off x="4335628" y="5769702"/>
            <a:ext cx="3209533" cy="400110"/>
          </a:xfrm>
          <a:prstGeom prst="rect">
            <a:avLst/>
          </a:prstGeom>
          <a:noFill/>
        </p:spPr>
        <p:txBody>
          <a:bodyPr wrap="none" rtlCol="0">
            <a:spAutoFit/>
          </a:bodyPr>
          <a:lstStyle/>
          <a:p>
            <a:r>
              <a:rPr lang="es-ES" sz="2000" b="1" dirty="0">
                <a:solidFill>
                  <a:srgbClr val="002060"/>
                </a:solidFill>
              </a:rPr>
              <a:t>EMPLEADOS PÚBLICOS</a:t>
            </a:r>
          </a:p>
        </p:txBody>
      </p:sp>
      <p:pic>
        <p:nvPicPr>
          <p:cNvPr id="8" name="Imagen 7">
            <a:extLst>
              <a:ext uri="{FF2B5EF4-FFF2-40B4-BE49-F238E27FC236}">
                <a16:creationId xmlns:a16="http://schemas.microsoft.com/office/drawing/2014/main" id="{9A2CDFAB-430E-40DB-B694-B6A4BDF4C710}"/>
              </a:ext>
            </a:extLst>
          </p:cNvPr>
          <p:cNvPicPr>
            <a:picLocks noChangeAspect="1"/>
          </p:cNvPicPr>
          <p:nvPr/>
        </p:nvPicPr>
        <p:blipFill>
          <a:blip r:embed="rId2"/>
          <a:stretch>
            <a:fillRect/>
          </a:stretch>
        </p:blipFill>
        <p:spPr>
          <a:xfrm>
            <a:off x="7041176" y="10690"/>
            <a:ext cx="2078766" cy="756513"/>
          </a:xfrm>
          <a:prstGeom prst="rect">
            <a:avLst/>
          </a:prstGeom>
        </p:spPr>
      </p:pic>
      <p:pic>
        <p:nvPicPr>
          <p:cNvPr id="9" name="Imagen 8">
            <a:extLst>
              <a:ext uri="{FF2B5EF4-FFF2-40B4-BE49-F238E27FC236}">
                <a16:creationId xmlns:a16="http://schemas.microsoft.com/office/drawing/2014/main" id="{F06A315F-A7AC-4560-80F8-883E342911A6}"/>
              </a:ext>
            </a:extLst>
          </p:cNvPr>
          <p:cNvPicPr>
            <a:picLocks noChangeAspect="1"/>
          </p:cNvPicPr>
          <p:nvPr/>
        </p:nvPicPr>
        <p:blipFill>
          <a:blip r:embed="rId3"/>
          <a:stretch>
            <a:fillRect/>
          </a:stretch>
        </p:blipFill>
        <p:spPr>
          <a:xfrm>
            <a:off x="1403648" y="4472004"/>
            <a:ext cx="2712955" cy="1774090"/>
          </a:xfrm>
          <a:prstGeom prst="rect">
            <a:avLst/>
          </a:prstGeom>
        </p:spPr>
      </p:pic>
      <p:pic>
        <p:nvPicPr>
          <p:cNvPr id="12" name="Picture 2">
            <a:extLst>
              <a:ext uri="{FF2B5EF4-FFF2-40B4-BE49-F238E27FC236}">
                <a16:creationId xmlns:a16="http://schemas.microsoft.com/office/drawing/2014/main" id="{EC71B9D5-21EE-427E-982D-5826AC0C173F}"/>
              </a:ext>
            </a:extLst>
          </p:cNvPr>
          <p:cNvPicPr/>
          <p:nvPr/>
        </p:nvPicPr>
        <p:blipFill>
          <a:blip r:embed="rId4"/>
          <a:stretch/>
        </p:blipFill>
        <p:spPr>
          <a:xfrm>
            <a:off x="3207813" y="2220617"/>
            <a:ext cx="2828160" cy="1618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323528" y="398060"/>
            <a:ext cx="3672328" cy="2232336"/>
          </a:xfrm>
          <a:prstGeom prst="rect">
            <a:avLst/>
          </a:prstGeom>
          <a:noFill/>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2000" b="1" u="sng" strike="noStrike" spc="-1" dirty="0">
                <a:solidFill>
                  <a:srgbClr val="E46C0A"/>
                </a:solidFill>
                <a:uFillTx/>
                <a:latin typeface="Calibri"/>
                <a:ea typeface="DejaVu Sans"/>
              </a:rPr>
              <a:t>DIFERENCIAR CONCEPTOS (TREBEP):</a:t>
            </a:r>
            <a:endParaRPr lang="es-ES" sz="2000" b="0" strike="noStrike" spc="-1" dirty="0">
              <a:latin typeface="Arial"/>
            </a:endParaRPr>
          </a:p>
          <a:p>
            <a:pPr algn="just">
              <a:lnSpc>
                <a:spcPct val="100000"/>
              </a:lnSpc>
            </a:pPr>
            <a:r>
              <a:rPr lang="es-ES" sz="2000" b="1" strike="noStrike" spc="-1" dirty="0">
                <a:solidFill>
                  <a:srgbClr val="002060"/>
                </a:solidFill>
                <a:latin typeface="Calibri"/>
                <a:ea typeface="DejaVu Sans"/>
              </a:rPr>
              <a:t>-Empleado público: art. 8.1</a:t>
            </a:r>
            <a:endParaRPr lang="es-ES" sz="2000" b="0" strike="noStrike" spc="-1" dirty="0">
              <a:latin typeface="Arial"/>
            </a:endParaRPr>
          </a:p>
          <a:p>
            <a:pPr algn="just">
              <a:lnSpc>
                <a:spcPct val="100000"/>
              </a:lnSpc>
            </a:pPr>
            <a:r>
              <a:rPr lang="es-ES" sz="2000" b="1" strike="noStrike" spc="-1" dirty="0">
                <a:solidFill>
                  <a:srgbClr val="002060"/>
                </a:solidFill>
                <a:latin typeface="Calibri"/>
                <a:ea typeface="DejaVu Sans"/>
              </a:rPr>
              <a:t> -Funcionario de carrera: art. 9.1</a:t>
            </a:r>
            <a:endParaRPr lang="es-ES" sz="2000" b="0" strike="noStrike" spc="-1" dirty="0">
              <a:latin typeface="Arial"/>
            </a:endParaRPr>
          </a:p>
          <a:p>
            <a:pPr algn="just">
              <a:lnSpc>
                <a:spcPct val="100000"/>
              </a:lnSpc>
            </a:pPr>
            <a:r>
              <a:rPr lang="es-ES" sz="2000" b="1" strike="noStrike" spc="-1" dirty="0">
                <a:solidFill>
                  <a:srgbClr val="002060"/>
                </a:solidFill>
                <a:latin typeface="Calibri"/>
                <a:ea typeface="DejaVu Sans"/>
              </a:rPr>
              <a:t>-Funcionario interino: art. 10.1</a:t>
            </a:r>
            <a:endParaRPr lang="es-ES" sz="2000" b="0" strike="noStrike" spc="-1" dirty="0">
              <a:latin typeface="Arial"/>
            </a:endParaRPr>
          </a:p>
          <a:p>
            <a:pPr algn="just">
              <a:lnSpc>
                <a:spcPct val="100000"/>
              </a:lnSpc>
            </a:pPr>
            <a:r>
              <a:rPr lang="es-ES" sz="2000" b="1" strike="noStrike" spc="-1" dirty="0">
                <a:solidFill>
                  <a:srgbClr val="002060"/>
                </a:solidFill>
                <a:latin typeface="Calibri"/>
                <a:ea typeface="DejaVu Sans"/>
              </a:rPr>
              <a:t>-Laboral: art. 11</a:t>
            </a:r>
            <a:endParaRPr lang="es-ES" sz="2000" b="0" strike="noStrike" spc="-1" dirty="0">
              <a:latin typeface="Arial"/>
            </a:endParaRPr>
          </a:p>
          <a:p>
            <a:pPr algn="just">
              <a:lnSpc>
                <a:spcPct val="100000"/>
              </a:lnSpc>
            </a:pPr>
            <a:r>
              <a:rPr lang="es-ES" sz="2000" b="1" strike="noStrike" spc="-1" dirty="0">
                <a:solidFill>
                  <a:srgbClr val="002060"/>
                </a:solidFill>
                <a:latin typeface="Calibri"/>
                <a:ea typeface="DejaVu Sans"/>
              </a:rPr>
              <a:t>-Eventual: art. 12.1</a:t>
            </a:r>
            <a:endParaRPr lang="es-ES" sz="2000" b="0" strike="noStrike" spc="-1" dirty="0">
              <a:latin typeface="Arial"/>
            </a:endParaRPr>
          </a:p>
        </p:txBody>
      </p:sp>
      <p:sp>
        <p:nvSpPr>
          <p:cNvPr id="309" name="CustomShape 2"/>
          <p:cNvSpPr/>
          <p:nvPr/>
        </p:nvSpPr>
        <p:spPr>
          <a:xfrm>
            <a:off x="611640" y="3357000"/>
            <a:ext cx="8064000" cy="31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2000" b="1" strike="noStrike" spc="-1" dirty="0">
                <a:solidFill>
                  <a:srgbClr val="C00000"/>
                </a:solidFill>
                <a:latin typeface="Calibri"/>
                <a:ea typeface="DejaVu Sans"/>
              </a:rPr>
              <a:t>Art.9.1. </a:t>
            </a:r>
            <a:r>
              <a:rPr lang="es-ES" sz="2000" b="1" strike="noStrike" spc="-1" dirty="0">
                <a:solidFill>
                  <a:srgbClr val="002060"/>
                </a:solidFill>
                <a:latin typeface="Calibri"/>
                <a:ea typeface="DejaVu Sans"/>
              </a:rPr>
              <a:t>Son </a:t>
            </a:r>
            <a:r>
              <a:rPr lang="es-ES" sz="2000" b="1" strike="noStrike" spc="-1" dirty="0">
                <a:solidFill>
                  <a:srgbClr val="E46C0A"/>
                </a:solidFill>
                <a:latin typeface="Calibri"/>
                <a:ea typeface="DejaVu Sans"/>
              </a:rPr>
              <a:t>funcionarios de carrera </a:t>
            </a:r>
            <a:r>
              <a:rPr lang="es-ES" sz="2000" b="1" strike="noStrike" spc="-1" dirty="0">
                <a:solidFill>
                  <a:srgbClr val="002060"/>
                </a:solidFill>
                <a:latin typeface="Calibri"/>
                <a:ea typeface="DejaVu Sans"/>
              </a:rPr>
              <a:t>quienes, en virtud de nombramiento legal, están vinculados a una Administración Pública por una relación estatutaria regulada por el </a:t>
            </a:r>
            <a:r>
              <a:rPr lang="es-ES" sz="2000" b="1" strike="noStrike" spc="-1" dirty="0">
                <a:solidFill>
                  <a:srgbClr val="C00000"/>
                </a:solidFill>
                <a:latin typeface="Calibri"/>
                <a:ea typeface="DejaVu Sans"/>
              </a:rPr>
              <a:t>Derecho Administrativo </a:t>
            </a:r>
            <a:r>
              <a:rPr lang="es-ES" sz="2000" b="1" strike="noStrike" spc="-1" dirty="0">
                <a:solidFill>
                  <a:srgbClr val="002060"/>
                </a:solidFill>
                <a:latin typeface="Calibri"/>
                <a:ea typeface="DejaVu Sans"/>
              </a:rPr>
              <a:t>para el desempeño de servicios profesionales retribuidos de carácter permanente.</a:t>
            </a:r>
            <a:endParaRPr lang="es-ES" sz="2000" b="0" strike="noStrike" spc="-1" dirty="0">
              <a:latin typeface="Arial"/>
            </a:endParaRPr>
          </a:p>
          <a:p>
            <a:pPr algn="just">
              <a:lnSpc>
                <a:spcPct val="100000"/>
              </a:lnSpc>
            </a:pPr>
            <a:endParaRPr lang="es-ES" sz="2000" b="0" strike="noStrike" spc="-1" dirty="0">
              <a:latin typeface="Arial"/>
            </a:endParaRPr>
          </a:p>
          <a:p>
            <a:pPr algn="just">
              <a:lnSpc>
                <a:spcPct val="100000"/>
              </a:lnSpc>
            </a:pPr>
            <a:r>
              <a:rPr lang="es-ES" sz="2000" b="1" strike="noStrike" spc="-1" dirty="0">
                <a:solidFill>
                  <a:srgbClr val="C00000"/>
                </a:solidFill>
                <a:latin typeface="Calibri"/>
                <a:ea typeface="DejaVu Sans"/>
              </a:rPr>
              <a:t>Art. 11.1</a:t>
            </a:r>
            <a:r>
              <a:rPr lang="es-ES" sz="2000" b="1" strike="noStrike" spc="-1" dirty="0">
                <a:solidFill>
                  <a:srgbClr val="002060"/>
                </a:solidFill>
                <a:latin typeface="Calibri"/>
                <a:ea typeface="DejaVu Sans"/>
              </a:rPr>
              <a:t>: Es </a:t>
            </a:r>
            <a:r>
              <a:rPr lang="es-ES" sz="2000" b="1" strike="noStrike" spc="-1" dirty="0">
                <a:solidFill>
                  <a:srgbClr val="E46C0A"/>
                </a:solidFill>
                <a:latin typeface="Calibri"/>
                <a:ea typeface="DejaVu Sans"/>
              </a:rPr>
              <a:t>personal laboral </a:t>
            </a:r>
            <a:r>
              <a:rPr lang="es-ES" sz="2000" b="1" strike="noStrike" spc="-1" dirty="0">
                <a:solidFill>
                  <a:srgbClr val="002060"/>
                </a:solidFill>
                <a:latin typeface="Calibri"/>
                <a:ea typeface="DejaVu Sans"/>
              </a:rPr>
              <a:t>el que en virtud de contrato de trabajo formalizado por escrito, en cualquiera de las modalidades de contratación de personal previstas en la </a:t>
            </a:r>
            <a:r>
              <a:rPr lang="es-ES" sz="2000" b="1" strike="noStrike" spc="-1" dirty="0">
                <a:solidFill>
                  <a:srgbClr val="C00000"/>
                </a:solidFill>
                <a:latin typeface="Calibri"/>
                <a:ea typeface="DejaVu Sans"/>
              </a:rPr>
              <a:t>legislación laboral</a:t>
            </a:r>
            <a:r>
              <a:rPr lang="es-ES" sz="2000" b="1" strike="noStrike" spc="-1" dirty="0">
                <a:solidFill>
                  <a:srgbClr val="002060"/>
                </a:solidFill>
                <a:latin typeface="Calibri"/>
                <a:ea typeface="DejaVu Sans"/>
              </a:rPr>
              <a:t>, presta servicios retribuidos por las Administraciones Públicas. En función de la duración del contrato éste podrá ser fijo, por tiempo indefinido o temporal.</a:t>
            </a:r>
            <a:endParaRPr lang="es-ES" sz="2000" b="0" strike="noStrike" spc="-1" dirty="0">
              <a:latin typeface="Arial"/>
            </a:endParaRPr>
          </a:p>
        </p:txBody>
      </p:sp>
      <p:pic>
        <p:nvPicPr>
          <p:cNvPr id="310" name="Picture 2"/>
          <p:cNvPicPr/>
          <p:nvPr/>
        </p:nvPicPr>
        <p:blipFill>
          <a:blip r:embed="rId2"/>
          <a:stretch/>
        </p:blipFill>
        <p:spPr>
          <a:xfrm>
            <a:off x="4643640" y="807757"/>
            <a:ext cx="3094920" cy="1475640"/>
          </a:xfrm>
          <a:prstGeom prst="rect">
            <a:avLst/>
          </a:prstGeom>
          <a:ln>
            <a:noFill/>
          </a:ln>
        </p:spPr>
      </p:pic>
      <p:pic>
        <p:nvPicPr>
          <p:cNvPr id="6" name="Imagen 5">
            <a:extLst>
              <a:ext uri="{FF2B5EF4-FFF2-40B4-BE49-F238E27FC236}">
                <a16:creationId xmlns:a16="http://schemas.microsoft.com/office/drawing/2014/main" id="{191A2952-AE2B-4304-B2F9-60FE4049F994}"/>
              </a:ext>
            </a:extLst>
          </p:cNvPr>
          <p:cNvPicPr>
            <a:picLocks noChangeAspect="1"/>
          </p:cNvPicPr>
          <p:nvPr/>
        </p:nvPicPr>
        <p:blipFill>
          <a:blip r:embed="rId3"/>
          <a:stretch>
            <a:fillRect/>
          </a:stretch>
        </p:blipFill>
        <p:spPr>
          <a:xfrm>
            <a:off x="7041176" y="10690"/>
            <a:ext cx="2078766" cy="75651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Line 1"/>
          <p:cNvSpPr/>
          <p:nvPr/>
        </p:nvSpPr>
        <p:spPr>
          <a:xfrm>
            <a:off x="251280" y="1196640"/>
            <a:ext cx="504000" cy="4392360"/>
          </a:xfrm>
          <a:prstGeom prst="line">
            <a:avLst/>
          </a:prstGeom>
          <a:ln w="28440">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303" name="Line 2"/>
          <p:cNvSpPr/>
          <p:nvPr/>
        </p:nvSpPr>
        <p:spPr>
          <a:xfrm flipH="1">
            <a:off x="251280" y="692640"/>
            <a:ext cx="504000" cy="3960360"/>
          </a:xfrm>
          <a:prstGeom prst="line">
            <a:avLst/>
          </a:prstGeom>
          <a:ln w="38160">
            <a:solidFill>
              <a:schemeClr val="accent3">
                <a:lumMod val="50000"/>
              </a:schemeClr>
            </a:solidFill>
            <a:round/>
          </a:ln>
        </p:spPr>
        <p:style>
          <a:lnRef idx="1">
            <a:schemeClr val="accent1"/>
          </a:lnRef>
          <a:fillRef idx="0">
            <a:schemeClr val="accent1"/>
          </a:fillRef>
          <a:effectRef idx="0">
            <a:schemeClr val="accent1"/>
          </a:effectRef>
          <a:fontRef idx="minor"/>
        </p:style>
      </p:sp>
      <p:sp>
        <p:nvSpPr>
          <p:cNvPr id="304" name="Line 3"/>
          <p:cNvSpPr/>
          <p:nvPr/>
        </p:nvSpPr>
        <p:spPr>
          <a:xfrm>
            <a:off x="503280" y="1196640"/>
            <a:ext cx="360" cy="3456360"/>
          </a:xfrm>
          <a:prstGeom prst="line">
            <a:avLst/>
          </a:prstGeom>
          <a:ln w="38160">
            <a:solidFill>
              <a:srgbClr val="FFFF00"/>
            </a:solidFill>
            <a:round/>
          </a:ln>
        </p:spPr>
        <p:style>
          <a:lnRef idx="1">
            <a:schemeClr val="accent1"/>
          </a:lnRef>
          <a:fillRef idx="0">
            <a:schemeClr val="accent1"/>
          </a:fillRef>
          <a:effectRef idx="0">
            <a:schemeClr val="accent1"/>
          </a:effectRef>
          <a:fontRef idx="minor"/>
        </p:style>
      </p:sp>
      <p:sp>
        <p:nvSpPr>
          <p:cNvPr id="305" name="Line 4"/>
          <p:cNvSpPr/>
          <p:nvPr/>
        </p:nvSpPr>
        <p:spPr>
          <a:xfrm flipH="1">
            <a:off x="503280" y="1052640"/>
            <a:ext cx="486000" cy="5149080"/>
          </a:xfrm>
          <a:prstGeom prst="line">
            <a:avLst/>
          </a:prstGeom>
          <a:ln w="38160">
            <a:solidFill>
              <a:srgbClr val="002060"/>
            </a:solidFill>
            <a:round/>
          </a:ln>
        </p:spPr>
        <p:style>
          <a:lnRef idx="1">
            <a:schemeClr val="accent1"/>
          </a:lnRef>
          <a:fillRef idx="0">
            <a:schemeClr val="accent1"/>
          </a:fillRef>
          <a:effectRef idx="0">
            <a:schemeClr val="accent1"/>
          </a:effectRef>
          <a:fontRef idx="minor"/>
        </p:style>
      </p:sp>
      <p:sp>
        <p:nvSpPr>
          <p:cNvPr id="2" name="CuadroTexto 1">
            <a:extLst>
              <a:ext uri="{FF2B5EF4-FFF2-40B4-BE49-F238E27FC236}">
                <a16:creationId xmlns:a16="http://schemas.microsoft.com/office/drawing/2014/main" id="{B7962E49-3122-4C7C-964D-9634F81C3ECF}"/>
              </a:ext>
            </a:extLst>
          </p:cNvPr>
          <p:cNvSpPr txBox="1"/>
          <p:nvPr/>
        </p:nvSpPr>
        <p:spPr>
          <a:xfrm>
            <a:off x="1331640" y="692640"/>
            <a:ext cx="7561080" cy="4524315"/>
          </a:xfrm>
          <a:prstGeom prst="rect">
            <a:avLst/>
          </a:prstGeom>
          <a:noFill/>
        </p:spPr>
        <p:txBody>
          <a:bodyPr wrap="square" rtlCol="0">
            <a:spAutoFit/>
          </a:bodyPr>
          <a:lstStyle/>
          <a:p>
            <a:pPr marL="285750" indent="-285750" algn="just">
              <a:buFontTx/>
              <a:buChar char="-"/>
            </a:pPr>
            <a:r>
              <a:rPr lang="es-ES" sz="2400" b="1" dirty="0">
                <a:solidFill>
                  <a:srgbClr val="002060"/>
                </a:solidFill>
              </a:rPr>
              <a:t>DISTINTOS ORDENAMIENTOS JURÍDICOS</a:t>
            </a:r>
          </a:p>
          <a:p>
            <a:pPr marL="285750" indent="-285750" algn="just">
              <a:buFontTx/>
              <a:buChar char="-"/>
            </a:pPr>
            <a:endParaRPr lang="es-ES" sz="2400" b="1" dirty="0">
              <a:solidFill>
                <a:srgbClr val="002060"/>
              </a:solidFill>
            </a:endParaRPr>
          </a:p>
          <a:p>
            <a:pPr marL="285750" indent="-285750" algn="just">
              <a:buFontTx/>
              <a:buChar char="-"/>
            </a:pPr>
            <a:r>
              <a:rPr lang="es-ES" sz="2400" b="1" dirty="0">
                <a:solidFill>
                  <a:srgbClr val="002060"/>
                </a:solidFill>
              </a:rPr>
              <a:t>DISTINTAS JURISDICCIONES</a:t>
            </a:r>
          </a:p>
          <a:p>
            <a:pPr marL="285750" indent="-285750" algn="just">
              <a:buFontTx/>
              <a:buChar char="-"/>
            </a:pPr>
            <a:endParaRPr lang="es-ES" sz="2400" b="1" dirty="0">
              <a:solidFill>
                <a:srgbClr val="002060"/>
              </a:solidFill>
            </a:endParaRPr>
          </a:p>
          <a:p>
            <a:pPr marL="285750" indent="-285750" algn="just">
              <a:buFontTx/>
              <a:buChar char="-"/>
            </a:pPr>
            <a:r>
              <a:rPr lang="es-ES" sz="2400" b="1" dirty="0">
                <a:solidFill>
                  <a:srgbClr val="002060"/>
                </a:solidFill>
              </a:rPr>
              <a:t>DISTINTOS REPRESENTANTES</a:t>
            </a:r>
          </a:p>
          <a:p>
            <a:pPr marL="285750" indent="-285750" algn="just">
              <a:buFontTx/>
              <a:buChar char="-"/>
            </a:pPr>
            <a:endParaRPr lang="es-ES" sz="2400" b="1" dirty="0">
              <a:solidFill>
                <a:srgbClr val="002060"/>
              </a:solidFill>
            </a:endParaRPr>
          </a:p>
          <a:p>
            <a:pPr marL="285750" indent="-285750" algn="just">
              <a:buFontTx/>
              <a:buChar char="-"/>
            </a:pPr>
            <a:r>
              <a:rPr lang="es-ES" sz="2400" b="1" dirty="0">
                <a:solidFill>
                  <a:srgbClr val="002060"/>
                </a:solidFill>
              </a:rPr>
              <a:t>DISTINTOS TIPOS DE ACUERDO EN LA NEGOCIACIÓN COLECTIVA DE CONDICIONES DE TRABAJO:</a:t>
            </a:r>
          </a:p>
          <a:p>
            <a:pPr marL="285750" indent="-285750" algn="just">
              <a:buFontTx/>
              <a:buChar char="-"/>
            </a:pPr>
            <a:endParaRPr lang="es-ES" sz="2400" b="1" dirty="0">
              <a:solidFill>
                <a:srgbClr val="002060"/>
              </a:solidFill>
            </a:endParaRPr>
          </a:p>
          <a:p>
            <a:pPr marL="630238" algn="just"/>
            <a:r>
              <a:rPr lang="es-ES" sz="2400" b="1" dirty="0">
                <a:solidFill>
                  <a:srgbClr val="002060"/>
                </a:solidFill>
              </a:rPr>
              <a:t>CONVENIOS COLECTIVOS VS ACUERDOS/PACTOS DE FUNCIONARIOS</a:t>
            </a:r>
          </a:p>
        </p:txBody>
      </p:sp>
      <p:sp>
        <p:nvSpPr>
          <p:cNvPr id="3" name="CuadroTexto 2">
            <a:extLst>
              <a:ext uri="{FF2B5EF4-FFF2-40B4-BE49-F238E27FC236}">
                <a16:creationId xmlns:a16="http://schemas.microsoft.com/office/drawing/2014/main" id="{7966C95C-135E-4DC6-8C79-138D8089E3A8}"/>
              </a:ext>
            </a:extLst>
          </p:cNvPr>
          <p:cNvSpPr txBox="1"/>
          <p:nvPr/>
        </p:nvSpPr>
        <p:spPr>
          <a:xfrm>
            <a:off x="1115856" y="5589000"/>
            <a:ext cx="7776864" cy="1015663"/>
          </a:xfrm>
          <a:prstGeom prst="rect">
            <a:avLst/>
          </a:prstGeom>
          <a:noFill/>
        </p:spPr>
        <p:txBody>
          <a:bodyPr wrap="square" rtlCol="0">
            <a:spAutoFit/>
          </a:bodyPr>
          <a:lstStyle/>
          <a:p>
            <a:r>
              <a:rPr lang="es-ES" sz="2000" b="1" dirty="0">
                <a:solidFill>
                  <a:srgbClr val="C00000"/>
                </a:solidFill>
              </a:rPr>
              <a:t>SI TODO ES TAN DISTINTO… PUES TAMBIÉN LO SERÁN PERMISOS, CON EXCEPCIONES</a:t>
            </a:r>
          </a:p>
          <a:p>
            <a:endParaRPr lang="es-ES" sz="2000" b="1" dirty="0">
              <a:solidFill>
                <a:srgbClr val="002060"/>
              </a:solidFill>
            </a:endParaRPr>
          </a:p>
        </p:txBody>
      </p:sp>
      <p:pic>
        <p:nvPicPr>
          <p:cNvPr id="10" name="Imagen 9">
            <a:extLst>
              <a:ext uri="{FF2B5EF4-FFF2-40B4-BE49-F238E27FC236}">
                <a16:creationId xmlns:a16="http://schemas.microsoft.com/office/drawing/2014/main" id="{FBCDD3F6-C1CD-4A99-9950-BB14D343A158}"/>
              </a:ext>
            </a:extLst>
          </p:cNvPr>
          <p:cNvPicPr>
            <a:picLocks noChangeAspect="1"/>
          </p:cNvPicPr>
          <p:nvPr/>
        </p:nvPicPr>
        <p:blipFill>
          <a:blip r:embed="rId2"/>
          <a:stretch>
            <a:fillRect/>
          </a:stretch>
        </p:blipFill>
        <p:spPr>
          <a:xfrm>
            <a:off x="7041176" y="10690"/>
            <a:ext cx="2078766" cy="756513"/>
          </a:xfrm>
          <a:prstGeom prst="rect">
            <a:avLst/>
          </a:prstGeom>
        </p:spPr>
      </p:pic>
    </p:spTree>
    <p:extLst>
      <p:ext uri="{BB962C8B-B14F-4D97-AF65-F5344CB8AC3E}">
        <p14:creationId xmlns:p14="http://schemas.microsoft.com/office/powerpoint/2010/main" val="3833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4B33253-8149-4B16-BD4C-9BC14D7D4A87}"/>
              </a:ext>
            </a:extLst>
          </p:cNvPr>
          <p:cNvSpPr/>
          <p:nvPr/>
        </p:nvSpPr>
        <p:spPr>
          <a:xfrm>
            <a:off x="647476" y="767203"/>
            <a:ext cx="8280920" cy="4431983"/>
          </a:xfrm>
          <a:prstGeom prst="rect">
            <a:avLst/>
          </a:prstGeom>
        </p:spPr>
        <p:txBody>
          <a:bodyPr wrap="square">
            <a:spAutoFit/>
          </a:bodyPr>
          <a:lstStyle/>
          <a:p>
            <a:pPr algn="just"/>
            <a:r>
              <a:rPr lang="es-ES" sz="2400" b="1" dirty="0">
                <a:solidFill>
                  <a:srgbClr val="C00000"/>
                </a:solidFill>
              </a:rPr>
              <a:t>Artículo 7 TREBEP Normativa aplicable al personal laboral:</a:t>
            </a:r>
          </a:p>
          <a:p>
            <a:pPr algn="just"/>
            <a:endParaRPr lang="es-ES" b="1" dirty="0">
              <a:solidFill>
                <a:srgbClr val="002060"/>
              </a:solidFill>
            </a:endParaRPr>
          </a:p>
          <a:p>
            <a:pPr algn="just"/>
            <a:r>
              <a:rPr lang="es-ES" b="1" dirty="0">
                <a:solidFill>
                  <a:srgbClr val="002060"/>
                </a:solidFill>
              </a:rPr>
              <a:t>El personal laboral al servicio de las Administraciones públicas se rige, además de por la legislación laboral y por las demás normas convencionalmente aplicables, por los preceptos de este Estatuto que así lo dispongan.</a:t>
            </a:r>
          </a:p>
          <a:p>
            <a:pPr algn="just"/>
            <a:endParaRPr lang="es-ES" b="1" dirty="0">
              <a:solidFill>
                <a:srgbClr val="002060"/>
              </a:solidFill>
            </a:endParaRPr>
          </a:p>
          <a:p>
            <a:pPr algn="just"/>
            <a:r>
              <a:rPr lang="es-ES" b="1" dirty="0">
                <a:solidFill>
                  <a:srgbClr val="002060"/>
                </a:solidFill>
              </a:rPr>
              <a:t>No obstante, en materia de </a:t>
            </a:r>
            <a:r>
              <a:rPr lang="es-ES" b="1" u="sng" dirty="0">
                <a:solidFill>
                  <a:srgbClr val="C00000"/>
                </a:solidFill>
              </a:rPr>
              <a:t>permisos de nacimiento, adopción, del progenitor diferente de la madre biológica y lactancia</a:t>
            </a:r>
            <a:r>
              <a:rPr lang="es-ES" b="1" dirty="0">
                <a:solidFill>
                  <a:srgbClr val="002060"/>
                </a:solidFill>
              </a:rPr>
              <a:t>, el personal laboral al servicio de las Administraciones públicas se regirá por lo previsto en el presente Estatuto, no siendo de aplicación a este personal, por tanto, las previsiones del texto refundido de la Ley del Estatuto de los Trabajadores sobre las suspensiones de los contratos de trabajo que, en su caso, corresponderían por los mismos supuestos de hecho.</a:t>
            </a:r>
          </a:p>
        </p:txBody>
      </p:sp>
      <p:pic>
        <p:nvPicPr>
          <p:cNvPr id="5" name="Imagen 4">
            <a:extLst>
              <a:ext uri="{FF2B5EF4-FFF2-40B4-BE49-F238E27FC236}">
                <a16:creationId xmlns:a16="http://schemas.microsoft.com/office/drawing/2014/main" id="{F22F2255-6035-4E70-B30E-5C8F48C5FDD0}"/>
              </a:ext>
            </a:extLst>
          </p:cNvPr>
          <p:cNvPicPr>
            <a:picLocks noChangeAspect="1"/>
          </p:cNvPicPr>
          <p:nvPr/>
        </p:nvPicPr>
        <p:blipFill>
          <a:blip r:embed="rId2"/>
          <a:stretch>
            <a:fillRect/>
          </a:stretch>
        </p:blipFill>
        <p:spPr>
          <a:xfrm>
            <a:off x="3172651" y="5519171"/>
            <a:ext cx="2454176" cy="1200329"/>
          </a:xfrm>
          <a:prstGeom prst="rect">
            <a:avLst/>
          </a:prstGeom>
        </p:spPr>
      </p:pic>
      <p:sp>
        <p:nvSpPr>
          <p:cNvPr id="6" name="CuadroTexto 5">
            <a:extLst>
              <a:ext uri="{FF2B5EF4-FFF2-40B4-BE49-F238E27FC236}">
                <a16:creationId xmlns:a16="http://schemas.microsoft.com/office/drawing/2014/main" id="{147E7D42-A2A0-4A89-93E5-82C5D55F69B4}"/>
              </a:ext>
            </a:extLst>
          </p:cNvPr>
          <p:cNvSpPr txBox="1"/>
          <p:nvPr/>
        </p:nvSpPr>
        <p:spPr>
          <a:xfrm>
            <a:off x="6048076" y="6088918"/>
            <a:ext cx="2880320" cy="461665"/>
          </a:xfrm>
          <a:prstGeom prst="rect">
            <a:avLst/>
          </a:prstGeom>
          <a:noFill/>
          <a:ln w="38100">
            <a:solidFill>
              <a:srgbClr val="7030A0"/>
            </a:solidFill>
          </a:ln>
        </p:spPr>
        <p:txBody>
          <a:bodyPr wrap="square" rtlCol="0">
            <a:spAutoFit/>
          </a:bodyPr>
          <a:lstStyle/>
          <a:p>
            <a:r>
              <a:rPr lang="es-ES" sz="2400" dirty="0">
                <a:solidFill>
                  <a:srgbClr val="C00000"/>
                </a:solidFill>
              </a:rPr>
              <a:t>ART. 49 TREBEP </a:t>
            </a:r>
          </a:p>
        </p:txBody>
      </p:sp>
      <p:sp>
        <p:nvSpPr>
          <p:cNvPr id="7" name="Rectángulo 6">
            <a:extLst>
              <a:ext uri="{FF2B5EF4-FFF2-40B4-BE49-F238E27FC236}">
                <a16:creationId xmlns:a16="http://schemas.microsoft.com/office/drawing/2014/main" id="{A303ECD6-9416-4B87-A951-0D5F21172BEE}"/>
              </a:ext>
            </a:extLst>
          </p:cNvPr>
          <p:cNvSpPr/>
          <p:nvPr/>
        </p:nvSpPr>
        <p:spPr>
          <a:xfrm>
            <a:off x="129390" y="5519171"/>
            <a:ext cx="2503582" cy="1200329"/>
          </a:xfrm>
          <a:prstGeom prst="rect">
            <a:avLst/>
          </a:prstGeom>
        </p:spPr>
        <p:txBody>
          <a:bodyPr wrap="square">
            <a:spAutoFit/>
          </a:bodyPr>
          <a:lstStyle/>
          <a:p>
            <a:pPr algn="just"/>
            <a:r>
              <a:rPr lang="es-ES" b="1" dirty="0"/>
              <a:t>Artículo 7 redactado por el apartado uno del artículo 3 del R.D.-Ley 6/2019</a:t>
            </a:r>
          </a:p>
        </p:txBody>
      </p:sp>
      <p:pic>
        <p:nvPicPr>
          <p:cNvPr id="8" name="Imagen 7">
            <a:extLst>
              <a:ext uri="{FF2B5EF4-FFF2-40B4-BE49-F238E27FC236}">
                <a16:creationId xmlns:a16="http://schemas.microsoft.com/office/drawing/2014/main" id="{05716804-D1C9-4893-ADD1-5D27A4989B0F}"/>
              </a:ext>
            </a:extLst>
          </p:cNvPr>
          <p:cNvPicPr>
            <a:picLocks noChangeAspect="1"/>
          </p:cNvPicPr>
          <p:nvPr/>
        </p:nvPicPr>
        <p:blipFill>
          <a:blip r:embed="rId3"/>
          <a:stretch>
            <a:fillRect/>
          </a:stretch>
        </p:blipFill>
        <p:spPr>
          <a:xfrm>
            <a:off x="7041176" y="10690"/>
            <a:ext cx="2078766" cy="756513"/>
          </a:xfrm>
          <a:prstGeom prst="rect">
            <a:avLst/>
          </a:prstGeom>
        </p:spPr>
      </p:pic>
    </p:spTree>
    <p:extLst>
      <p:ext uri="{BB962C8B-B14F-4D97-AF65-F5344CB8AC3E}">
        <p14:creationId xmlns:p14="http://schemas.microsoft.com/office/powerpoint/2010/main" val="293137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3CB2B4-05A2-435D-8C01-C435B4DCE3E1}"/>
              </a:ext>
            </a:extLst>
          </p:cNvPr>
          <p:cNvPicPr>
            <a:picLocks noChangeAspect="1"/>
          </p:cNvPicPr>
          <p:nvPr/>
        </p:nvPicPr>
        <p:blipFill>
          <a:blip r:embed="rId2"/>
          <a:stretch>
            <a:fillRect/>
          </a:stretch>
        </p:blipFill>
        <p:spPr>
          <a:xfrm>
            <a:off x="909064" y="1202497"/>
            <a:ext cx="2089354" cy="2089354"/>
          </a:xfrm>
          <a:prstGeom prst="rect">
            <a:avLst/>
          </a:prstGeom>
        </p:spPr>
      </p:pic>
      <p:sp>
        <p:nvSpPr>
          <p:cNvPr id="3" name="CuadroTexto 2">
            <a:extLst>
              <a:ext uri="{FF2B5EF4-FFF2-40B4-BE49-F238E27FC236}">
                <a16:creationId xmlns:a16="http://schemas.microsoft.com/office/drawing/2014/main" id="{7E6DF457-5875-42A5-B965-C37FDF4706E9}"/>
              </a:ext>
            </a:extLst>
          </p:cNvPr>
          <p:cNvSpPr txBox="1"/>
          <p:nvPr/>
        </p:nvSpPr>
        <p:spPr>
          <a:xfrm>
            <a:off x="619901" y="288033"/>
            <a:ext cx="6831988" cy="830997"/>
          </a:xfrm>
          <a:prstGeom prst="rect">
            <a:avLst/>
          </a:prstGeom>
          <a:noFill/>
        </p:spPr>
        <p:txBody>
          <a:bodyPr wrap="square" rtlCol="0">
            <a:spAutoFit/>
          </a:bodyPr>
          <a:lstStyle/>
          <a:p>
            <a:pPr algn="ctr"/>
            <a:r>
              <a:rPr lang="es-ES" sz="2400" b="1" dirty="0">
                <a:solidFill>
                  <a:srgbClr val="C00000"/>
                </a:solidFill>
              </a:rPr>
              <a:t>¿QUÉ PERMISOS TIENE UN EMPLEADO PÚBLICO DE MI AYUNTAMIENTO?</a:t>
            </a:r>
          </a:p>
        </p:txBody>
      </p:sp>
      <p:sp>
        <p:nvSpPr>
          <p:cNvPr id="4" name="CuadroTexto 3">
            <a:extLst>
              <a:ext uri="{FF2B5EF4-FFF2-40B4-BE49-F238E27FC236}">
                <a16:creationId xmlns:a16="http://schemas.microsoft.com/office/drawing/2014/main" id="{02B5D6E3-824B-415D-9AFD-3AA9278262F3}"/>
              </a:ext>
            </a:extLst>
          </p:cNvPr>
          <p:cNvSpPr txBox="1"/>
          <p:nvPr/>
        </p:nvSpPr>
        <p:spPr>
          <a:xfrm>
            <a:off x="4211960" y="1487469"/>
            <a:ext cx="4515442" cy="1200329"/>
          </a:xfrm>
          <a:prstGeom prst="rect">
            <a:avLst/>
          </a:prstGeom>
          <a:noFill/>
        </p:spPr>
        <p:txBody>
          <a:bodyPr wrap="square" rtlCol="0">
            <a:spAutoFit/>
          </a:bodyPr>
          <a:lstStyle/>
          <a:p>
            <a:r>
              <a:rPr lang="es-ES" sz="2400" b="1" dirty="0">
                <a:solidFill>
                  <a:srgbClr val="002060"/>
                </a:solidFill>
              </a:rPr>
              <a:t> ¿QUÉ NATURALEZA TIENE, ES FUNCIONARIO O ES LABORAL?</a:t>
            </a:r>
          </a:p>
        </p:txBody>
      </p:sp>
      <p:sp>
        <p:nvSpPr>
          <p:cNvPr id="7" name="CuadroTexto 6">
            <a:extLst>
              <a:ext uri="{FF2B5EF4-FFF2-40B4-BE49-F238E27FC236}">
                <a16:creationId xmlns:a16="http://schemas.microsoft.com/office/drawing/2014/main" id="{4982A5B4-A640-4353-9788-E9C3A99D5A2C}"/>
              </a:ext>
            </a:extLst>
          </p:cNvPr>
          <p:cNvSpPr txBox="1"/>
          <p:nvPr/>
        </p:nvSpPr>
        <p:spPr>
          <a:xfrm>
            <a:off x="2090896" y="3303577"/>
            <a:ext cx="6375171" cy="830997"/>
          </a:xfrm>
          <a:prstGeom prst="rect">
            <a:avLst/>
          </a:prstGeom>
          <a:noFill/>
        </p:spPr>
        <p:txBody>
          <a:bodyPr wrap="square" rtlCol="0">
            <a:spAutoFit/>
          </a:bodyPr>
          <a:lstStyle/>
          <a:p>
            <a:r>
              <a:rPr lang="es-ES" sz="2400" b="1" dirty="0">
                <a:solidFill>
                  <a:srgbClr val="002060"/>
                </a:solidFill>
              </a:rPr>
              <a:t>SI ES FUNCIONARIO, LOS PERMISOS ESTABLECIDOS EN EL ART. 48 TREBEP.</a:t>
            </a:r>
          </a:p>
        </p:txBody>
      </p:sp>
      <p:pic>
        <p:nvPicPr>
          <p:cNvPr id="8" name="Imagen 7">
            <a:extLst>
              <a:ext uri="{FF2B5EF4-FFF2-40B4-BE49-F238E27FC236}">
                <a16:creationId xmlns:a16="http://schemas.microsoft.com/office/drawing/2014/main" id="{837657FC-7DD5-4CE8-A16E-2B11928D715B}"/>
              </a:ext>
            </a:extLst>
          </p:cNvPr>
          <p:cNvPicPr>
            <a:picLocks noChangeAspect="1"/>
          </p:cNvPicPr>
          <p:nvPr/>
        </p:nvPicPr>
        <p:blipFill>
          <a:blip r:embed="rId3"/>
          <a:stretch>
            <a:fillRect/>
          </a:stretch>
        </p:blipFill>
        <p:spPr>
          <a:xfrm>
            <a:off x="632500" y="4157114"/>
            <a:ext cx="2139178" cy="1600422"/>
          </a:xfrm>
          <a:prstGeom prst="rect">
            <a:avLst/>
          </a:prstGeom>
        </p:spPr>
      </p:pic>
      <p:sp>
        <p:nvSpPr>
          <p:cNvPr id="10" name="Rectángulo 9">
            <a:extLst>
              <a:ext uri="{FF2B5EF4-FFF2-40B4-BE49-F238E27FC236}">
                <a16:creationId xmlns:a16="http://schemas.microsoft.com/office/drawing/2014/main" id="{607FBA34-A359-4FBC-A807-4BBC032922BD}"/>
              </a:ext>
            </a:extLst>
          </p:cNvPr>
          <p:cNvSpPr/>
          <p:nvPr/>
        </p:nvSpPr>
        <p:spPr>
          <a:xfrm>
            <a:off x="3203848" y="4356597"/>
            <a:ext cx="4572000" cy="1323439"/>
          </a:xfrm>
          <a:prstGeom prst="rect">
            <a:avLst/>
          </a:prstGeom>
        </p:spPr>
        <p:txBody>
          <a:bodyPr>
            <a:spAutoFit/>
          </a:bodyPr>
          <a:lstStyle/>
          <a:p>
            <a:r>
              <a:rPr lang="es-ES" sz="2000" b="1" dirty="0">
                <a:solidFill>
                  <a:srgbClr val="002060"/>
                </a:solidFill>
              </a:rPr>
              <a:t>ESTE PRECEPTO ES DERECHO NECESARIO, NO PUEDE MODIFICARSE NI A PEOR NI A MEJOR.</a:t>
            </a:r>
          </a:p>
        </p:txBody>
      </p:sp>
      <p:sp>
        <p:nvSpPr>
          <p:cNvPr id="11" name="Line 3">
            <a:extLst>
              <a:ext uri="{FF2B5EF4-FFF2-40B4-BE49-F238E27FC236}">
                <a16:creationId xmlns:a16="http://schemas.microsoft.com/office/drawing/2014/main" id="{184B7AA8-B41E-4BAB-9B79-4B551FCD38F6}"/>
              </a:ext>
            </a:extLst>
          </p:cNvPr>
          <p:cNvSpPr/>
          <p:nvPr/>
        </p:nvSpPr>
        <p:spPr>
          <a:xfrm flipV="1">
            <a:off x="2127015" y="5800048"/>
            <a:ext cx="5544720" cy="792360"/>
          </a:xfrm>
          <a:prstGeom prst="line">
            <a:avLst/>
          </a:prstGeom>
          <a:noFill/>
          <a:ln w="28440" cap="flat" cmpd="sng" algn="ctr">
            <a:solidFill>
              <a:srgbClr val="2D2DB9">
                <a:lumMod val="75000"/>
              </a:srgbClr>
            </a:solidFill>
            <a:prstDash val="solid"/>
            <a:round/>
          </a:ln>
          <a:effectLst/>
        </p:spPr>
      </p:sp>
      <p:sp>
        <p:nvSpPr>
          <p:cNvPr id="12" name="Line 4">
            <a:extLst>
              <a:ext uri="{FF2B5EF4-FFF2-40B4-BE49-F238E27FC236}">
                <a16:creationId xmlns:a16="http://schemas.microsoft.com/office/drawing/2014/main" id="{537E48C8-E6E1-4553-9846-0860CD311C93}"/>
              </a:ext>
            </a:extLst>
          </p:cNvPr>
          <p:cNvSpPr/>
          <p:nvPr/>
        </p:nvSpPr>
        <p:spPr>
          <a:xfrm>
            <a:off x="3567375" y="5944048"/>
            <a:ext cx="3024000" cy="648360"/>
          </a:xfrm>
          <a:prstGeom prst="line">
            <a:avLst/>
          </a:prstGeom>
          <a:noFill/>
          <a:ln w="28440" cap="flat" cmpd="sng" algn="ctr">
            <a:solidFill>
              <a:srgbClr val="FFFF00"/>
            </a:solidFill>
            <a:prstDash val="solid"/>
            <a:round/>
          </a:ln>
          <a:effectLst/>
        </p:spPr>
      </p:sp>
      <p:sp>
        <p:nvSpPr>
          <p:cNvPr id="13" name="Line 5">
            <a:extLst>
              <a:ext uri="{FF2B5EF4-FFF2-40B4-BE49-F238E27FC236}">
                <a16:creationId xmlns:a16="http://schemas.microsoft.com/office/drawing/2014/main" id="{59F18EF8-CAA2-4CB2-834A-AEC6E6118A1E}"/>
              </a:ext>
            </a:extLst>
          </p:cNvPr>
          <p:cNvSpPr/>
          <p:nvPr/>
        </p:nvSpPr>
        <p:spPr>
          <a:xfrm flipV="1">
            <a:off x="4791375" y="5514401"/>
            <a:ext cx="2304360" cy="1152360"/>
          </a:xfrm>
          <a:prstGeom prst="line">
            <a:avLst/>
          </a:prstGeom>
          <a:noFill/>
          <a:ln w="28440" cap="flat" cmpd="sng" algn="ctr">
            <a:solidFill>
              <a:srgbClr val="C00000"/>
            </a:solidFill>
            <a:prstDash val="solid"/>
            <a:round/>
          </a:ln>
          <a:effectLst/>
        </p:spPr>
      </p:sp>
      <p:pic>
        <p:nvPicPr>
          <p:cNvPr id="14" name="Imagen 13">
            <a:extLst>
              <a:ext uri="{FF2B5EF4-FFF2-40B4-BE49-F238E27FC236}">
                <a16:creationId xmlns:a16="http://schemas.microsoft.com/office/drawing/2014/main" id="{DADA88B3-0FD0-4E55-8D35-C475D05017B9}"/>
              </a:ext>
            </a:extLst>
          </p:cNvPr>
          <p:cNvPicPr>
            <a:picLocks noChangeAspect="1"/>
          </p:cNvPicPr>
          <p:nvPr/>
        </p:nvPicPr>
        <p:blipFill>
          <a:blip r:embed="rId4"/>
          <a:stretch>
            <a:fillRect/>
          </a:stretch>
        </p:blipFill>
        <p:spPr>
          <a:xfrm>
            <a:off x="7041176" y="10690"/>
            <a:ext cx="2078766" cy="756513"/>
          </a:xfrm>
          <a:prstGeom prst="rect">
            <a:avLst/>
          </a:prstGeom>
        </p:spPr>
      </p:pic>
    </p:spTree>
    <p:extLst>
      <p:ext uri="{BB962C8B-B14F-4D97-AF65-F5344CB8AC3E}">
        <p14:creationId xmlns:p14="http://schemas.microsoft.com/office/powerpoint/2010/main" val="39457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60CD411-55B9-40D6-8DF8-F443A019A68F}"/>
              </a:ext>
            </a:extLst>
          </p:cNvPr>
          <p:cNvPicPr>
            <a:picLocks noChangeAspect="1"/>
          </p:cNvPicPr>
          <p:nvPr/>
        </p:nvPicPr>
        <p:blipFill>
          <a:blip r:embed="rId2"/>
          <a:stretch>
            <a:fillRect/>
          </a:stretch>
        </p:blipFill>
        <p:spPr>
          <a:xfrm>
            <a:off x="107504" y="530653"/>
            <a:ext cx="6938260" cy="6162464"/>
          </a:xfrm>
          <a:prstGeom prst="rect">
            <a:avLst/>
          </a:prstGeom>
        </p:spPr>
      </p:pic>
      <p:sp>
        <p:nvSpPr>
          <p:cNvPr id="3" name="CuadroTexto 2">
            <a:extLst>
              <a:ext uri="{FF2B5EF4-FFF2-40B4-BE49-F238E27FC236}">
                <a16:creationId xmlns:a16="http://schemas.microsoft.com/office/drawing/2014/main" id="{050C81B5-968A-4079-8BBD-DA3708F7F387}"/>
              </a:ext>
            </a:extLst>
          </p:cNvPr>
          <p:cNvSpPr txBox="1"/>
          <p:nvPr/>
        </p:nvSpPr>
        <p:spPr>
          <a:xfrm>
            <a:off x="7884368" y="6021288"/>
            <a:ext cx="954107" cy="646331"/>
          </a:xfrm>
          <a:prstGeom prst="rect">
            <a:avLst/>
          </a:prstGeom>
          <a:noFill/>
        </p:spPr>
        <p:txBody>
          <a:bodyPr wrap="none" rtlCol="0">
            <a:spAutoFit/>
          </a:bodyPr>
          <a:lstStyle/>
          <a:p>
            <a:r>
              <a:rPr lang="es-ES" sz="3600" b="1" dirty="0">
                <a:solidFill>
                  <a:srgbClr val="002060"/>
                </a:solidFill>
              </a:rPr>
              <a:t>(…)</a:t>
            </a:r>
          </a:p>
        </p:txBody>
      </p:sp>
      <p:sp>
        <p:nvSpPr>
          <p:cNvPr id="4" name="Rectángulo 3">
            <a:extLst>
              <a:ext uri="{FF2B5EF4-FFF2-40B4-BE49-F238E27FC236}">
                <a16:creationId xmlns:a16="http://schemas.microsoft.com/office/drawing/2014/main" id="{725BE876-8500-4E4D-A01C-80C80AEE2EBD}"/>
              </a:ext>
            </a:extLst>
          </p:cNvPr>
          <p:cNvSpPr/>
          <p:nvPr/>
        </p:nvSpPr>
        <p:spPr>
          <a:xfrm>
            <a:off x="6885534" y="3011720"/>
            <a:ext cx="1997668" cy="1200329"/>
          </a:xfrm>
          <a:prstGeom prst="rect">
            <a:avLst/>
          </a:prstGeom>
        </p:spPr>
        <p:txBody>
          <a:bodyPr wrap="square">
            <a:spAutoFit/>
          </a:bodyPr>
          <a:lstStyle/>
          <a:p>
            <a:pPr algn="just"/>
            <a:r>
              <a:rPr lang="es-ES" sz="2400" b="1" dirty="0">
                <a:solidFill>
                  <a:srgbClr val="00B050"/>
                </a:solidFill>
              </a:rPr>
              <a:t>Real Decreto Ley 20/2012 </a:t>
            </a:r>
            <a:endParaRPr lang="es-ES" sz="2400" dirty="0"/>
          </a:p>
        </p:txBody>
      </p:sp>
      <p:pic>
        <p:nvPicPr>
          <p:cNvPr id="5" name="Imagen 4">
            <a:extLst>
              <a:ext uri="{FF2B5EF4-FFF2-40B4-BE49-F238E27FC236}">
                <a16:creationId xmlns:a16="http://schemas.microsoft.com/office/drawing/2014/main" id="{A87ADBA8-90A8-4FAA-A5F4-23DC4EAD3E4E}"/>
              </a:ext>
            </a:extLst>
          </p:cNvPr>
          <p:cNvPicPr>
            <a:picLocks noChangeAspect="1"/>
          </p:cNvPicPr>
          <p:nvPr/>
        </p:nvPicPr>
        <p:blipFill>
          <a:blip r:embed="rId3"/>
          <a:stretch>
            <a:fillRect/>
          </a:stretch>
        </p:blipFill>
        <p:spPr>
          <a:xfrm>
            <a:off x="7041176" y="10690"/>
            <a:ext cx="2078766" cy="756513"/>
          </a:xfrm>
          <a:prstGeom prst="rect">
            <a:avLst/>
          </a:prstGeom>
        </p:spPr>
      </p:pic>
    </p:spTree>
    <p:extLst>
      <p:ext uri="{BB962C8B-B14F-4D97-AF65-F5344CB8AC3E}">
        <p14:creationId xmlns:p14="http://schemas.microsoft.com/office/powerpoint/2010/main" val="186530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Line 1"/>
          <p:cNvSpPr/>
          <p:nvPr/>
        </p:nvSpPr>
        <p:spPr>
          <a:xfrm flipV="1">
            <a:off x="3243240" y="6300720"/>
            <a:ext cx="4176720" cy="168120"/>
          </a:xfrm>
          <a:prstGeom prst="line">
            <a:avLst/>
          </a:prstGeom>
          <a:ln w="28440">
            <a:solidFill>
              <a:srgbClr val="C00000"/>
            </a:solidFill>
            <a:miter/>
          </a:ln>
        </p:spPr>
        <p:style>
          <a:lnRef idx="0">
            <a:scrgbClr r="0" g="0" b="0"/>
          </a:lnRef>
          <a:fillRef idx="0">
            <a:scrgbClr r="0" g="0" b="0"/>
          </a:fillRef>
          <a:effectRef idx="0">
            <a:scrgbClr r="0" g="0" b="0"/>
          </a:effectRef>
          <a:fontRef idx="minor"/>
        </p:style>
      </p:sp>
      <p:sp>
        <p:nvSpPr>
          <p:cNvPr id="247" name="Line 2"/>
          <p:cNvSpPr/>
          <p:nvPr/>
        </p:nvSpPr>
        <p:spPr>
          <a:xfrm>
            <a:off x="2339640" y="6308640"/>
            <a:ext cx="5112000" cy="152280"/>
          </a:xfrm>
          <a:prstGeom prst="line">
            <a:avLst/>
          </a:prstGeom>
          <a:ln w="28440">
            <a:solidFill>
              <a:srgbClr val="00B050"/>
            </a:solidFill>
            <a:miter/>
          </a:ln>
        </p:spPr>
        <p:style>
          <a:lnRef idx="0">
            <a:scrgbClr r="0" g="0" b="0"/>
          </a:lnRef>
          <a:fillRef idx="0">
            <a:scrgbClr r="0" g="0" b="0"/>
          </a:fillRef>
          <a:effectRef idx="0">
            <a:scrgbClr r="0" g="0" b="0"/>
          </a:effectRef>
          <a:fontRef idx="minor"/>
        </p:style>
      </p:sp>
      <p:sp>
        <p:nvSpPr>
          <p:cNvPr id="248" name="Line 3"/>
          <p:cNvSpPr/>
          <p:nvPr/>
        </p:nvSpPr>
        <p:spPr>
          <a:xfrm flipV="1">
            <a:off x="2639880" y="6419520"/>
            <a:ext cx="5761080" cy="168480"/>
          </a:xfrm>
          <a:prstGeom prst="line">
            <a:avLst/>
          </a:prstGeom>
          <a:ln w="38160">
            <a:solidFill>
              <a:srgbClr val="FFFF00"/>
            </a:solidFill>
            <a:miter/>
          </a:ln>
        </p:spPr>
        <p:style>
          <a:lnRef idx="0">
            <a:scrgbClr r="0" g="0" b="0"/>
          </a:lnRef>
          <a:fillRef idx="0">
            <a:scrgbClr r="0" g="0" b="0"/>
          </a:fillRef>
          <a:effectRef idx="0">
            <a:scrgbClr r="0" g="0" b="0"/>
          </a:effectRef>
          <a:fontRef idx="minor"/>
        </p:style>
      </p:sp>
      <p:sp>
        <p:nvSpPr>
          <p:cNvPr id="250" name="CustomShape 4"/>
          <p:cNvSpPr/>
          <p:nvPr/>
        </p:nvSpPr>
        <p:spPr>
          <a:xfrm>
            <a:off x="2631240" y="905400"/>
            <a:ext cx="5760360" cy="699840"/>
          </a:xfrm>
          <a:prstGeom prst="rect">
            <a:avLst/>
          </a:prstGeom>
          <a:noFill/>
          <a:ln w="28440">
            <a:solidFill>
              <a:srgbClr val="C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000" b="1" strike="noStrike" spc="-1">
                <a:solidFill>
                  <a:srgbClr val="002060"/>
                </a:solidFill>
                <a:latin typeface="Times New Roman"/>
                <a:ea typeface="Microsoft YaHei"/>
              </a:rPr>
              <a:t>RÉGIMEN DEL SILENCIO EN PROCEDIMIENTOS DE PERSONAL</a:t>
            </a:r>
            <a:endParaRPr lang="es-ES" sz="2000" b="0" strike="noStrike" spc="-1">
              <a:latin typeface="Arial"/>
            </a:endParaRPr>
          </a:p>
        </p:txBody>
      </p:sp>
      <p:sp>
        <p:nvSpPr>
          <p:cNvPr id="251" name="CustomShape 5"/>
          <p:cNvSpPr/>
          <p:nvPr/>
        </p:nvSpPr>
        <p:spPr>
          <a:xfrm>
            <a:off x="1515240" y="2349000"/>
            <a:ext cx="5904000" cy="374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120" algn="just">
              <a:lnSpc>
                <a:spcPct val="100000"/>
              </a:lnSpc>
              <a:buClr>
                <a:srgbClr val="000000"/>
              </a:buClr>
              <a:buFont typeface="StarSymbol"/>
              <a:buChar char="-"/>
            </a:pPr>
            <a:r>
              <a:rPr lang="es-ES" sz="2000" b="1" strike="noStrike" spc="-1" dirty="0">
                <a:solidFill>
                  <a:srgbClr val="000000"/>
                </a:solidFill>
                <a:latin typeface="Times New Roman"/>
                <a:ea typeface="Microsoft YaHei"/>
              </a:rPr>
              <a:t>Ley 39/2015, de  1 de octubre,  de  Procedimiento  Administrativo Común de las AAPP</a:t>
            </a:r>
            <a:endParaRPr lang="es-ES" sz="2000" b="0" strike="noStrike" spc="-1" dirty="0">
              <a:latin typeface="Arial"/>
            </a:endParaRPr>
          </a:p>
          <a:p>
            <a:pPr algn="just">
              <a:lnSpc>
                <a:spcPct val="100000"/>
              </a:lnSpc>
            </a:pPr>
            <a:endParaRPr lang="es-ES" sz="2000" b="0" strike="noStrike" spc="-1" dirty="0">
              <a:latin typeface="Arial"/>
            </a:endParaRPr>
          </a:p>
          <a:p>
            <a:pPr marL="285840" indent="-285120" algn="just">
              <a:lnSpc>
                <a:spcPct val="100000"/>
              </a:lnSpc>
              <a:buClr>
                <a:srgbClr val="000000"/>
              </a:buClr>
              <a:buFont typeface="StarSymbol"/>
              <a:buChar char="-"/>
            </a:pPr>
            <a:r>
              <a:rPr lang="es-ES" sz="2000" b="1" strike="noStrike" spc="-1" dirty="0">
                <a:solidFill>
                  <a:srgbClr val="000000"/>
                </a:solidFill>
                <a:latin typeface="Times New Roman"/>
                <a:ea typeface="Microsoft YaHei"/>
              </a:rPr>
              <a:t>Decreto 36/1994, de 23 de febrero, de la Diputación General de Aragón, por el que se adecuan los procedimientos en materia de personal.</a:t>
            </a:r>
            <a:endParaRPr lang="es-ES" sz="2000" b="0" strike="noStrike" spc="-1" dirty="0">
              <a:latin typeface="Arial"/>
            </a:endParaRPr>
          </a:p>
          <a:p>
            <a:pPr algn="just">
              <a:lnSpc>
                <a:spcPct val="100000"/>
              </a:lnSpc>
            </a:pPr>
            <a:endParaRPr lang="es-ES" sz="2000" b="0" strike="noStrike" spc="-1" dirty="0">
              <a:latin typeface="Arial"/>
            </a:endParaRPr>
          </a:p>
          <a:p>
            <a:pPr marL="285840" indent="-285120" algn="just">
              <a:lnSpc>
                <a:spcPct val="100000"/>
              </a:lnSpc>
              <a:buClr>
                <a:srgbClr val="000000"/>
              </a:buClr>
              <a:buFont typeface="StarSymbol"/>
              <a:buChar char="-"/>
            </a:pPr>
            <a:r>
              <a:rPr lang="es-ES" sz="2000" b="1" strike="noStrike" spc="-1" dirty="0">
                <a:solidFill>
                  <a:srgbClr val="000000"/>
                </a:solidFill>
                <a:latin typeface="Times New Roman"/>
                <a:ea typeface="Microsoft YaHei"/>
              </a:rPr>
              <a:t>Real Decreto 1777/1994, de 5 de agosto, de adecuación de las normas reguladoras de los Procedimientos de gestión de personal a la Ley 30/1992</a:t>
            </a:r>
            <a:endParaRPr lang="es-ES" sz="2000" b="0" strike="noStrike" spc="-1" dirty="0">
              <a:latin typeface="Arial"/>
            </a:endParaRPr>
          </a:p>
        </p:txBody>
      </p:sp>
      <p:pic>
        <p:nvPicPr>
          <p:cNvPr id="252" name="Picture 2"/>
          <p:cNvPicPr/>
          <p:nvPr/>
        </p:nvPicPr>
        <p:blipFill>
          <a:blip r:embed="rId3"/>
          <a:stretch/>
        </p:blipFill>
        <p:spPr>
          <a:xfrm>
            <a:off x="251520" y="188640"/>
            <a:ext cx="2232248" cy="1949760"/>
          </a:xfrm>
          <a:prstGeom prst="rect">
            <a:avLst/>
          </a:prstGeom>
          <a:ln>
            <a:noFill/>
          </a:ln>
        </p:spPr>
      </p:pic>
      <p:pic>
        <p:nvPicPr>
          <p:cNvPr id="2" name="Imagen 1">
            <a:extLst>
              <a:ext uri="{FF2B5EF4-FFF2-40B4-BE49-F238E27FC236}">
                <a16:creationId xmlns:a16="http://schemas.microsoft.com/office/drawing/2014/main" id="{F9A7E234-3F09-4D87-80F0-2E4DB18A98E3}"/>
              </a:ext>
            </a:extLst>
          </p:cNvPr>
          <p:cNvPicPr>
            <a:picLocks noChangeAspect="1"/>
          </p:cNvPicPr>
          <p:nvPr/>
        </p:nvPicPr>
        <p:blipFill>
          <a:blip r:embed="rId4"/>
          <a:stretch>
            <a:fillRect/>
          </a:stretch>
        </p:blipFill>
        <p:spPr>
          <a:xfrm>
            <a:off x="70528" y="4168037"/>
            <a:ext cx="1654690" cy="1103127"/>
          </a:xfrm>
          <a:prstGeom prst="rect">
            <a:avLst/>
          </a:prstGeom>
        </p:spPr>
      </p:pic>
      <p:pic>
        <p:nvPicPr>
          <p:cNvPr id="10" name="Imagen 9">
            <a:extLst>
              <a:ext uri="{FF2B5EF4-FFF2-40B4-BE49-F238E27FC236}">
                <a16:creationId xmlns:a16="http://schemas.microsoft.com/office/drawing/2014/main" id="{259A0881-82CF-415F-9301-AE3C7BE13FEF}"/>
              </a:ext>
            </a:extLst>
          </p:cNvPr>
          <p:cNvPicPr>
            <a:picLocks noChangeAspect="1"/>
          </p:cNvPicPr>
          <p:nvPr/>
        </p:nvPicPr>
        <p:blipFill>
          <a:blip r:embed="rId5"/>
          <a:stretch>
            <a:fillRect/>
          </a:stretch>
        </p:blipFill>
        <p:spPr>
          <a:xfrm>
            <a:off x="7041176" y="10690"/>
            <a:ext cx="2078766" cy="756513"/>
          </a:xfrm>
          <a:prstGeom prst="rect">
            <a:avLst/>
          </a:prstGeom>
        </p:spPr>
      </p:pic>
    </p:spTree>
    <p:extLst>
      <p:ext uri="{BB962C8B-B14F-4D97-AF65-F5344CB8AC3E}">
        <p14:creationId xmlns:p14="http://schemas.microsoft.com/office/powerpoint/2010/main" val="261359935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6373CD-1A3E-4E7F-BD9A-8BFBF968DE89}"/>
              </a:ext>
            </a:extLst>
          </p:cNvPr>
          <p:cNvSpPr/>
          <p:nvPr/>
        </p:nvSpPr>
        <p:spPr>
          <a:xfrm>
            <a:off x="467544" y="1228397"/>
            <a:ext cx="7164796" cy="4401205"/>
          </a:xfrm>
          <a:prstGeom prst="rect">
            <a:avLst/>
          </a:prstGeom>
          <a:ln w="38100">
            <a:solidFill>
              <a:srgbClr val="C00000"/>
            </a:solidFill>
          </a:ln>
        </p:spPr>
        <p:txBody>
          <a:bodyPr wrap="square">
            <a:spAutoFit/>
          </a:bodyPr>
          <a:lstStyle/>
          <a:p>
            <a:pPr algn="just"/>
            <a:r>
              <a:rPr lang="es-ES" sz="2000" b="1" dirty="0">
                <a:solidFill>
                  <a:srgbClr val="002060"/>
                </a:solidFill>
                <a:latin typeface="Times New Roman" panose="02020603050405020304" pitchFamily="18" charset="0"/>
                <a:ea typeface="Calibri" panose="020F0502020204030204" pitchFamily="34" charset="0"/>
              </a:rPr>
              <a:t>En lo que se refiere a la regulación de </a:t>
            </a:r>
            <a:r>
              <a:rPr lang="es-ES" sz="2000" b="1" u="sng" dirty="0">
                <a:solidFill>
                  <a:srgbClr val="002060"/>
                </a:solidFill>
                <a:latin typeface="Times New Roman" panose="02020603050405020304" pitchFamily="18" charset="0"/>
                <a:ea typeface="Calibri" panose="020F0502020204030204" pitchFamily="34" charset="0"/>
              </a:rPr>
              <a:t>permisos y licencias</a:t>
            </a:r>
            <a:r>
              <a:rPr lang="es-ES" sz="2000" b="1" dirty="0">
                <a:solidFill>
                  <a:srgbClr val="002060"/>
                </a:solidFill>
                <a:latin typeface="Times New Roman" panose="02020603050405020304" pitchFamily="18" charset="0"/>
                <a:ea typeface="Calibri" panose="020F0502020204030204" pitchFamily="34" charset="0"/>
              </a:rPr>
              <a:t>, para el ámbito de función pública local, señalaremos que el art. 142 TRRL remitía en estas materias a la legislación autonómica. </a:t>
            </a:r>
          </a:p>
          <a:p>
            <a:pPr algn="just"/>
            <a:endParaRPr lang="es-ES" sz="2000" b="1" dirty="0">
              <a:solidFill>
                <a:srgbClr val="002060"/>
              </a:solidFill>
              <a:latin typeface="Times New Roman" panose="02020603050405020304" pitchFamily="18" charset="0"/>
              <a:ea typeface="Calibri" panose="020F0502020204030204" pitchFamily="34" charset="0"/>
            </a:endParaRPr>
          </a:p>
          <a:p>
            <a:pPr algn="just"/>
            <a:r>
              <a:rPr lang="es-ES" sz="2000" b="1" dirty="0">
                <a:solidFill>
                  <a:srgbClr val="002060"/>
                </a:solidFill>
                <a:latin typeface="Times New Roman" panose="02020603050405020304" pitchFamily="18" charset="0"/>
                <a:ea typeface="Calibri" panose="020F0502020204030204" pitchFamily="34" charset="0"/>
              </a:rPr>
              <a:t>Además, el juego de los artículos 235.3 y 239 LALA hacía, antes del EBEP,   que fuera la “legislación” aragonesa la que establecía la normativa de permisos y licencias y vacaciones de la función pública aragonesa los Acuerdos que el Gobierno de Aragón suscribía con los sindicatos para el ámbito de su función pública Actualmente los permisos y licencias se recogen en la Orden de 6 de septiembre de 2006 –BOA 113, de 29 de septiembre de 2006 y la Orden de 12 de mayo de 2006 –BOA 56, de 26 de mayo de 2006. Esta materia se completa con la Orden HAP/633/2023, de 11 de mayo, BOA 15/05/2023.</a:t>
            </a:r>
            <a:endParaRPr lang="es-ES" sz="2000" b="1" dirty="0">
              <a:solidFill>
                <a:srgbClr val="002060"/>
              </a:solidFill>
            </a:endParaRPr>
          </a:p>
        </p:txBody>
      </p:sp>
      <p:pic>
        <p:nvPicPr>
          <p:cNvPr id="3" name="Imagen 2">
            <a:extLst>
              <a:ext uri="{FF2B5EF4-FFF2-40B4-BE49-F238E27FC236}">
                <a16:creationId xmlns:a16="http://schemas.microsoft.com/office/drawing/2014/main" id="{401225D6-8251-4708-BB54-D9658CE4608F}"/>
              </a:ext>
            </a:extLst>
          </p:cNvPr>
          <p:cNvPicPr>
            <a:picLocks noChangeAspect="1"/>
          </p:cNvPicPr>
          <p:nvPr/>
        </p:nvPicPr>
        <p:blipFill>
          <a:blip r:embed="rId2"/>
          <a:stretch>
            <a:fillRect/>
          </a:stretch>
        </p:blipFill>
        <p:spPr>
          <a:xfrm>
            <a:off x="7041176" y="10690"/>
            <a:ext cx="2078766" cy="756513"/>
          </a:xfrm>
          <a:prstGeom prst="rect">
            <a:avLst/>
          </a:prstGeom>
        </p:spPr>
      </p:pic>
      <p:sp>
        <p:nvSpPr>
          <p:cNvPr id="4" name="Line 3">
            <a:extLst>
              <a:ext uri="{FF2B5EF4-FFF2-40B4-BE49-F238E27FC236}">
                <a16:creationId xmlns:a16="http://schemas.microsoft.com/office/drawing/2014/main" id="{042D3332-7534-413C-A533-599BDD72987E}"/>
              </a:ext>
            </a:extLst>
          </p:cNvPr>
          <p:cNvSpPr/>
          <p:nvPr/>
        </p:nvSpPr>
        <p:spPr>
          <a:xfrm flipV="1">
            <a:off x="2127015" y="5800048"/>
            <a:ext cx="5544720" cy="792360"/>
          </a:xfrm>
          <a:prstGeom prst="line">
            <a:avLst/>
          </a:prstGeom>
          <a:noFill/>
          <a:ln w="28440" cap="flat" cmpd="sng" algn="ctr">
            <a:solidFill>
              <a:srgbClr val="2D2DB9">
                <a:lumMod val="75000"/>
              </a:srgbClr>
            </a:solidFill>
            <a:prstDash val="solid"/>
            <a:round/>
          </a:ln>
          <a:effectLst/>
        </p:spPr>
      </p:sp>
      <p:sp>
        <p:nvSpPr>
          <p:cNvPr id="5" name="Line 4">
            <a:extLst>
              <a:ext uri="{FF2B5EF4-FFF2-40B4-BE49-F238E27FC236}">
                <a16:creationId xmlns:a16="http://schemas.microsoft.com/office/drawing/2014/main" id="{42C6851B-0144-4FFE-B340-8D1BA2A482C4}"/>
              </a:ext>
            </a:extLst>
          </p:cNvPr>
          <p:cNvSpPr/>
          <p:nvPr/>
        </p:nvSpPr>
        <p:spPr>
          <a:xfrm>
            <a:off x="3567375" y="5944048"/>
            <a:ext cx="3024000" cy="648360"/>
          </a:xfrm>
          <a:prstGeom prst="line">
            <a:avLst/>
          </a:prstGeom>
          <a:noFill/>
          <a:ln w="28440" cap="flat" cmpd="sng" algn="ctr">
            <a:solidFill>
              <a:srgbClr val="FFFF00"/>
            </a:solidFill>
            <a:prstDash val="solid"/>
            <a:round/>
          </a:ln>
          <a:effectLst/>
        </p:spPr>
      </p:sp>
      <p:sp>
        <p:nvSpPr>
          <p:cNvPr id="6" name="Line 5">
            <a:extLst>
              <a:ext uri="{FF2B5EF4-FFF2-40B4-BE49-F238E27FC236}">
                <a16:creationId xmlns:a16="http://schemas.microsoft.com/office/drawing/2014/main" id="{9219031D-FC51-4661-B117-ED537FC67793}"/>
              </a:ext>
            </a:extLst>
          </p:cNvPr>
          <p:cNvSpPr/>
          <p:nvPr/>
        </p:nvSpPr>
        <p:spPr>
          <a:xfrm flipV="1">
            <a:off x="4712625" y="5692048"/>
            <a:ext cx="2304360" cy="1152360"/>
          </a:xfrm>
          <a:prstGeom prst="line">
            <a:avLst/>
          </a:prstGeom>
          <a:noFill/>
          <a:ln w="28440" cap="flat" cmpd="sng" algn="ctr">
            <a:solidFill>
              <a:srgbClr val="C00000"/>
            </a:solidFill>
            <a:prstDash val="solid"/>
            <a:round/>
          </a:ln>
          <a:effectLst/>
        </p:spPr>
      </p:sp>
      <p:cxnSp>
        <p:nvCxnSpPr>
          <p:cNvPr id="8" name="Conector recto 7">
            <a:extLst>
              <a:ext uri="{FF2B5EF4-FFF2-40B4-BE49-F238E27FC236}">
                <a16:creationId xmlns:a16="http://schemas.microsoft.com/office/drawing/2014/main" id="{447C6896-A8B2-4D20-B3CE-D6CA8AD3B16E}"/>
              </a:ext>
            </a:extLst>
          </p:cNvPr>
          <p:cNvCxnSpPr/>
          <p:nvPr/>
        </p:nvCxnSpPr>
        <p:spPr>
          <a:xfrm flipV="1">
            <a:off x="4572000" y="5439992"/>
            <a:ext cx="4176464" cy="1008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59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TotalTime>
  <Words>996</Words>
  <Application>Microsoft Office PowerPoint</Application>
  <PresentationFormat>Presentación en pantalla (4:3)</PresentationFormat>
  <Paragraphs>82</Paragraphs>
  <Slides>18</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18</vt:i4>
      </vt:variant>
    </vt:vector>
  </HeadingPairs>
  <TitlesOfParts>
    <vt:vector size="29" baseType="lpstr">
      <vt:lpstr>Microsoft YaHei</vt:lpstr>
      <vt:lpstr>Arial</vt:lpstr>
      <vt:lpstr>Calibri</vt:lpstr>
      <vt:lpstr>DejaVu Sans</vt:lpstr>
      <vt:lpstr>StarSymbol</vt:lpstr>
      <vt:lpstr>Symbol</vt:lpstr>
      <vt:lpstr>Times New Roman</vt:lpstr>
      <vt:lpstr>verdana</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PUEYO PUEYO</dc:creator>
  <dc:description/>
  <cp:lastModifiedBy>Jorge Pueyo Moy</cp:lastModifiedBy>
  <cp:revision>195</cp:revision>
  <dcterms:created xsi:type="dcterms:W3CDTF">2018-03-11T15:24:01Z</dcterms:created>
  <dcterms:modified xsi:type="dcterms:W3CDTF">2025-03-29T12:01:16Z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62</vt:i4>
  </property>
</Properties>
</file>