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_rels/notesSlide2.xml.rels" ContentType="application/vnd.openxmlformats-package.relationships+xml"/>
  <Override PartName="/ppt/notesSlides/_rels/notesSlide8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media/image1.png" ContentType="image/png"/>
  <Override PartName="/ppt/media/image2.svg" ContentType="image/sv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chemeClr val="dk1"/>
                </a:solidFill>
                <a:latin typeface="Aptos"/>
              </a:rPr>
              <a:t>Pulse para desplazar la diapositiva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Pulse para editar el formato de las notas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&lt;cabecera&gt;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A63A266-1BF0-4EA9-9C16-D02C797B1BA1}" type="slidenum"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s-E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5860347-05C6-4AA6-8A78-D859385B4124}" type="slidenum">
              <a:rPr b="0" lang="es-ES" sz="12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s-E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5EFF806-463E-4EBD-BDA8-4E74E334164E}" type="slidenum">
              <a:rPr b="0" lang="es-ES" sz="12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1E8527-AB14-49FA-9642-EC3F8C008A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56E60F44-EE4A-46B5-9CAE-2C89AB6885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A64435B4-C3D0-4A82-A3D5-ED049EBC84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0F87C0B-EB1F-42F1-AA2D-2FC89C4D6D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B726449-A132-4FBA-AE31-0432F3E429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8F36F6A-D774-4F01-841D-4A7E05ED5B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3E0A4C1-D30E-4B9D-B0D2-B3B1A6FAB2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7C135A6-CB98-40C2-884C-315E32DF1EF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F8D3CBA-BCC2-4BD7-9D7E-1642B99620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1ECFA7C9-4DE4-47B9-A44F-78B1053FBAC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8772F6DA-1FCB-465B-92C6-8E03C96F26B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s-ES" sz="60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F41EF77-3CC7-4489-A3FE-82A4C219E0F8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/>
                </a:solidFill>
                <a:latin typeface="Aptos"/>
              </a:rPr>
              <a:t>Pulse para editar el formato de texto del esquema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dk1"/>
                </a:solidFill>
                <a:latin typeface="Aptos"/>
              </a:rPr>
              <a:t>Segundo nivel del esquema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Aptos"/>
              </a:rPr>
              <a:t>Tercer nivel del esquema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Aptos"/>
              </a:rPr>
              <a:t>Cuarto nivel del esquema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Aptos"/>
              </a:rPr>
              <a:t>Quinto nivel del esquema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Aptos"/>
              </a:rPr>
              <a:t>Sexto nivel del esquema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Aptos"/>
              </a:rPr>
              <a:t>Séptimo nivel del esquema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32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32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6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1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DE1E21D-8CD7-427E-B721-4C7BF4920EA1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32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3200" spc="-1" strike="noStrike">
                <a:solidFill>
                  <a:schemeClr val="dk1"/>
                </a:solidFill>
                <a:latin typeface="Aptos"/>
              </a:rPr>
              <a:t>Haga clic en el icono para agregar una imagen</a:t>
            </a:r>
            <a:endParaRPr b="0" lang="en-US" sz="32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6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1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F468E87-ABAA-4209-8C70-09E224493BCE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CBAB896-2BD7-4F49-B4FB-79BC124176B6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DFB7E93-74F4-40E6-8FEC-1BFC9EE5C946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5780A93-C16A-4CA5-8832-F9E4B36D667C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60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6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Haga clic para modificar los estilos de texto del patrón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76EC3B7-4FA4-43BE-9035-4B6F70659444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96AE35B-E656-4C09-AE08-E5BD68736387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4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4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Haga clic para modificar los estilos de texto del patrón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chemeClr val="dk1"/>
                </a:solidFill>
                <a:latin typeface="Aptos"/>
              </a:rPr>
              <a:t>Segundo nivel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chemeClr val="dk1"/>
                </a:solidFill>
                <a:latin typeface="Aptos"/>
              </a:rPr>
              <a:t>Tercer nivel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Cuarto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chemeClr val="dk1"/>
                </a:solidFill>
                <a:latin typeface="Aptos"/>
              </a:rPr>
              <a:t>Quinto nivel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6EDFDE4-AFA2-4781-862F-16E01C1B9AD8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pc="-1" strike="noStrike">
                <a:solidFill>
                  <a:schemeClr val="dk1"/>
                </a:solidFill>
                <a:latin typeface="Aptos Display"/>
              </a:rPr>
              <a:t>Haga clic para modificar el estilo de título del patrón</a:t>
            </a:r>
            <a:endParaRPr b="0" lang="en-US" sz="4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04F751B-678B-4A81-A3AC-6F16877602C3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&lt;fecha/hora&gt;</a:t>
            </a: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EFA05E4-CCBD-4588-A03A-9D1CBF23B814}" type="slidenum">
              <a:rPr b="0" lang="es-ES" sz="1200" spc="-1" strike="noStrike">
                <a:solidFill>
                  <a:schemeClr val="dk1">
                    <a:tint val="82000"/>
                  </a:schemeClr>
                </a:solidFill>
                <a:latin typeface="Aptos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73" name="Rectangl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" y="0"/>
            <a:ext cx="1219140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800" spc="-1" strike="noStrike">
              <a:solidFill>
                <a:schemeClr val="lt1"/>
              </a:solidFill>
              <a:latin typeface="Aptos"/>
            </a:endParaRPr>
          </a:p>
        </p:txBody>
      </p:sp>
      <p:grpSp>
        <p:nvGrpSpPr>
          <p:cNvPr id="74" name="Group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21960" y="508680"/>
            <a:ext cx="5217480" cy="6239160"/>
            <a:chOff x="-21960" y="508680"/>
            <a:chExt cx="5217480" cy="6239160"/>
          </a:xfrm>
        </p:grpSpPr>
        <p:sp>
          <p:nvSpPr>
            <p:cNvPr id="75" name="Freeform: Shape 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21960" y="508680"/>
              <a:ext cx="5186880" cy="6239160"/>
            </a:xfrm>
            <a:custGeom>
              <a:avLst/>
              <a:gdLst>
                <a:gd name="textAreaLeft" fmla="*/ 0 w 5186880"/>
                <a:gd name="textAreaRight" fmla="*/ 5187240 w 5186880"/>
                <a:gd name="textAreaTop" fmla="*/ 0 h 6239160"/>
                <a:gd name="textAreaBottom" fmla="*/ 6239520 h 6239160"/>
              </a:gdLst>
              <a:ahLst/>
              <a:rect l="textAreaLeft" t="textAreaTop" r="textAreaRight" b="textAreaBottom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76" name="Freeform: Shape 2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21960" y="555120"/>
              <a:ext cx="5215320" cy="6107040"/>
            </a:xfrm>
            <a:custGeom>
              <a:avLst/>
              <a:gdLst>
                <a:gd name="textAreaLeft" fmla="*/ 0 w 5215320"/>
                <a:gd name="textAreaRight" fmla="*/ 5215680 w 5215320"/>
                <a:gd name="textAreaTop" fmla="*/ 0 h 6107040"/>
                <a:gd name="textAreaBottom" fmla="*/ 6107400 h 6107040"/>
              </a:gdLst>
              <a:ahLst/>
              <a:rect l="textAreaLeft" t="textAreaTop" r="textAreaRight" b="textAreaBottom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77" name="Freeform: Shape 2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21960" y="577080"/>
              <a:ext cx="5217480" cy="6099840"/>
            </a:xfrm>
            <a:custGeom>
              <a:avLst/>
              <a:gdLst>
                <a:gd name="textAreaLeft" fmla="*/ 0 w 5217480"/>
                <a:gd name="textAreaRight" fmla="*/ 5217840 w 5217480"/>
                <a:gd name="textAreaTop" fmla="*/ 0 h 6099840"/>
                <a:gd name="textAreaBottom" fmla="*/ 6100200 h 6099840"/>
              </a:gdLst>
              <a:ahLst/>
              <a:rect l="textAreaLeft" t="textAreaTop" r="textAreaRight" b="textAreaBottom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78" name="Freeform: Shape 2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21960" y="577080"/>
              <a:ext cx="5217480" cy="6099840"/>
            </a:xfrm>
            <a:custGeom>
              <a:avLst/>
              <a:gdLst>
                <a:gd name="textAreaLeft" fmla="*/ 0 w 5217480"/>
                <a:gd name="textAreaRight" fmla="*/ 5217840 w 5217480"/>
                <a:gd name="textAreaTop" fmla="*/ 0 h 6099840"/>
                <a:gd name="textAreaBottom" fmla="*/ 6100200 h 6099840"/>
              </a:gdLst>
              <a:ahLst/>
              <a:rect l="textAreaLeft" t="textAreaTop" r="textAreaRight" b="textAreaBottom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40080" y="1243080"/>
            <a:ext cx="3855240" cy="437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n-US" sz="3100" spc="-1" strike="noStrike">
                <a:solidFill>
                  <a:schemeClr val="dk2"/>
                </a:solidFill>
                <a:latin typeface="Aptos Display"/>
              </a:rPr>
              <a:t>LA INCIDENCIA DE LA REFORMA LABORAL EN LA CONTRATACIÓN DE LAS ADMINISTRACIONES PÚBLICAS</a:t>
            </a:r>
            <a:endParaRPr b="0" lang="en-US" sz="31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172200" y="804600"/>
            <a:ext cx="5220720" cy="523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</a:pP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indent="-228600" defTabSz="914400">
              <a:lnSpc>
                <a:spcPct val="90000"/>
              </a:lnSpc>
              <a:spcBef>
                <a:spcPts val="1001"/>
              </a:spcBef>
              <a:buClr>
                <a:srgbClr val="0e2841"/>
              </a:buClr>
              <a:buFont typeface="Arial"/>
              <a:buChar char="•"/>
            </a:pPr>
            <a:r>
              <a:rPr b="0" i="1" lang="en-US" sz="1800" spc="-1" strike="noStrike">
                <a:solidFill>
                  <a:schemeClr val="dk2"/>
                </a:solidFill>
                <a:latin typeface="Aptos"/>
              </a:rPr>
              <a:t>ELENA RAMÓN CASABONA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indent="-228600" defTabSz="914400">
              <a:lnSpc>
                <a:spcPct val="90000"/>
              </a:lnSpc>
              <a:spcBef>
                <a:spcPts val="1001"/>
              </a:spcBef>
              <a:buClr>
                <a:srgbClr val="0e2841"/>
              </a:buClr>
              <a:buFont typeface="Arial"/>
              <a:buChar char="•"/>
            </a:pPr>
            <a:r>
              <a:rPr b="0" i="1" lang="en-US" sz="1800" spc="-1" strike="noStrike">
                <a:solidFill>
                  <a:schemeClr val="dk2"/>
                </a:solidFill>
                <a:latin typeface="Aptos"/>
              </a:rPr>
              <a:t>Letrada- Asesora de la Diputación Provincial de Zaragoza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06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ES" sz="3600" spc="-1" strike="noStrike">
                <a:solidFill>
                  <a:schemeClr val="dk1"/>
                </a:solidFill>
                <a:latin typeface="Aptos Display"/>
              </a:rPr>
              <a:t>CONTRATO FIJO DISCONTINUO </a:t>
            </a:r>
            <a:endParaRPr b="0" lang="en-US" sz="3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427400"/>
            <a:ext cx="10515240" cy="474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6763"/>
          </a:bodyPr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Artículo 16 ET,  y DA 4ª RD Ley 32/2021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La reforma ha supuesto un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cambio en su régimen jurídico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, tanto en lo respectivo a los supuestos de contratación, como en la mejora de las prestaciones e estos trabajadores</a:t>
            </a:r>
            <a:r>
              <a:rPr b="0" lang="es-ES" sz="1200" spc="-1" strike="noStrike">
                <a:solidFill>
                  <a:schemeClr val="dk1"/>
                </a:solidFill>
                <a:latin typeface="Aptos"/>
                <a:ea typeface="NSimSun"/>
              </a:rPr>
              <a:t> </a:t>
            </a:r>
            <a:endParaRPr b="0" lang="en-US" sz="12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SOLO CABE contratar en esta modalidad,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cuando RESULTE ESENCIAL para el cumplimiento de los fines de las AAPP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y previa expresa acreditación.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Si para cubrir estas plazas resulta necesaria una tasa de reposición específica, se necesitará autorización del MINISTERIO DE HACIENDA Y FUNCIÓN PÚBLICA (DA 4ª RD LEY 32/2021).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901"/>
              </a:spcBef>
              <a:spcAft>
                <a:spcPts val="901"/>
              </a:spcAft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SE concertará para la realización de trabajos de naturaleza estacional o vinculados a actividades productivas de temporada, o para el desarrollo de aquellos que no tengan dicha naturaleza pero que, siendo de prestación intermitente, tengan periodos de ejecución ciertos, determinados o indeterminados.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DURANTE LOS PERIODOS DE INACTIVIDAD, se encuentran estos trabajadores en situación legal de desempleo (art. 267 ET)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DURACIÓN, la establecida para la contratación temporal,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06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ES" sz="2000" spc="-1" strike="noStrike">
                <a:solidFill>
                  <a:schemeClr val="dk1"/>
                </a:solidFill>
                <a:latin typeface="Aptos Display"/>
              </a:rPr>
              <a:t>CONTRATO TEMPORAL</a:t>
            </a:r>
            <a:br>
              <a:rPr sz="2000"/>
            </a:br>
            <a:r>
              <a:rPr b="1" lang="es-ES" sz="2000" spc="-1" strike="noStrike">
                <a:solidFill>
                  <a:schemeClr val="dk1"/>
                </a:solidFill>
                <a:latin typeface="Aptos Display"/>
              </a:rPr>
              <a:t>Al amparo del PLAN DE RECUPERACION, TRANSFORMACIÑON Y RESILIENCIA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838080" y="1427400"/>
            <a:ext cx="10515240" cy="474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s-ES" sz="2200" spc="-1" strike="noStrike">
                <a:solidFill>
                  <a:srgbClr val="000000"/>
                </a:solidFill>
                <a:latin typeface="verdana"/>
              </a:rPr>
              <a:t>DA 5ª RD Ley 32/2021 </a:t>
            </a: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s-ES" sz="2200" spc="-1" strike="noStrike">
                <a:solidFill>
                  <a:srgbClr val="000000"/>
                </a:solidFill>
                <a:latin typeface="verdana"/>
              </a:rPr>
              <a:t>Real Decreto-ley 6/2023, de 19 de diciembre</a:t>
            </a: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Solo es posible la CONTRATACIÓN TEMPORAL,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asociada a dicho pl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an, y por el tiempo necesario para la ejecución del proyecto subvencionado.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DEBEN cumplirse, a pesar de la temporalidad, los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principios constitucionales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de igualdad, mérito y capacidad en los términos de la Ley 20/2021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 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CESE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cuando se acabe el programa concreto,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 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En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cuanto a la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INDEMNIZACIÓN,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dado que no son excluidos del artículo 49 ET, tendrán derecho a la misma (</a:t>
            </a:r>
            <a:r>
              <a:rPr b="0" i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será en cuantía, la parte proporcional de la cantidad que resultaría de abonar </a:t>
            </a:r>
            <a:r>
              <a:rPr b="1" i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12 días de salario por año de servicio</a:t>
            </a:r>
            <a:r>
              <a:rPr b="0" i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, o en su caso, la establecida en la normativa específica de aplicación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)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113" name="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" y="0"/>
            <a:ext cx="1219140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pic>
        <p:nvPicPr>
          <p:cNvPr id="114" name="Graphic 6" descr="Smiling Face with No Fill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686880" y="1793880"/>
            <a:ext cx="3619800" cy="3619800"/>
          </a:xfrm>
          <a:prstGeom prst="rect">
            <a:avLst/>
          </a:prstGeom>
          <a:ln w="0">
            <a:noFill/>
          </a:ln>
        </p:spPr>
      </p:pic>
      <p:sp>
        <p:nvSpPr>
          <p:cNvPr id="115" name="PlaceHolder 1"/>
          <p:cNvSpPr>
            <a:spLocks noGrp="1"/>
          </p:cNvSpPr>
          <p:nvPr>
            <p:ph/>
          </p:nvPr>
        </p:nvSpPr>
        <p:spPr>
          <a:xfrm>
            <a:off x="6090480" y="2421720"/>
            <a:ext cx="4977360" cy="3638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6000" spc="-1" strike="noStrike">
                <a:solidFill>
                  <a:schemeClr val="dk2"/>
                </a:solidFill>
                <a:latin typeface="Aptos"/>
              </a:rPr>
              <a:t>MUCHAS GRACIAS </a:t>
            </a:r>
            <a:endParaRPr b="0" lang="en-US" sz="6000" spc="-1" strike="noStrike">
              <a:solidFill>
                <a:schemeClr val="dk1"/>
              </a:solidFill>
              <a:latin typeface="Aptos"/>
            </a:endParaRPr>
          </a:p>
        </p:txBody>
      </p:sp>
      <p:grpSp>
        <p:nvGrpSpPr>
          <p:cNvPr id="116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160" y="52920"/>
            <a:ext cx="5928120" cy="6804720"/>
            <a:chOff x="2160" y="52920"/>
            <a:chExt cx="5928120" cy="6804720"/>
          </a:xfrm>
        </p:grpSpPr>
        <p:sp>
          <p:nvSpPr>
            <p:cNvPr id="117" name="Freeform: Shape 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>
              <a:off x="1800" y="52920"/>
              <a:ext cx="5928120" cy="6804720"/>
            </a:xfrm>
            <a:custGeom>
              <a:avLst/>
              <a:gdLst>
                <a:gd name="textAreaLeft" fmla="*/ -360 w 5928120"/>
                <a:gd name="textAreaRight" fmla="*/ 5928120 w 5928120"/>
                <a:gd name="textAreaTop" fmla="*/ 0 h 6804720"/>
                <a:gd name="textAreaBottom" fmla="*/ 6805080 h 6804720"/>
              </a:gdLst>
              <a:ahLst/>
              <a:rect l="textAreaLeft" t="textAreaTop" r="textAreaRight" b="textAreaBottom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04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118" name="Freeform: Shape 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>
              <a:off x="1800" y="52920"/>
              <a:ext cx="5928120" cy="6804720"/>
            </a:xfrm>
            <a:custGeom>
              <a:avLst/>
              <a:gdLst>
                <a:gd name="textAreaLeft" fmla="*/ -360 w 5928120"/>
                <a:gd name="textAreaRight" fmla="*/ 5928120 w 5928120"/>
                <a:gd name="textAreaTop" fmla="*/ 0 h 6804720"/>
                <a:gd name="textAreaBottom" fmla="*/ 6805080 h 6804720"/>
              </a:gdLst>
              <a:ahLst/>
              <a:rect l="textAreaLeft" t="textAreaTop" r="textAreaRight" b="textAreaBottom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04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119" name="Freeform: Shape 1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>
              <a:off x="1800" y="52920"/>
              <a:ext cx="5928120" cy="6804720"/>
            </a:xfrm>
            <a:custGeom>
              <a:avLst/>
              <a:gdLst>
                <a:gd name="textAreaLeft" fmla="*/ -360 w 5928120"/>
                <a:gd name="textAreaRight" fmla="*/ 5928120 w 5928120"/>
                <a:gd name="textAreaTop" fmla="*/ 0 h 6804720"/>
                <a:gd name="textAreaBottom" fmla="*/ 6805080 h 6804720"/>
              </a:gdLst>
              <a:ahLst/>
              <a:rect l="textAreaLeft" t="textAreaTop" r="textAreaRight" b="textAreaBottom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04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82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" y="0"/>
            <a:ext cx="1219140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04600" y="1243080"/>
            <a:ext cx="3855240" cy="437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es-ES" sz="3600" spc="-1" strike="noStrike">
                <a:solidFill>
                  <a:schemeClr val="dk2"/>
                </a:solidFill>
                <a:latin typeface="Bookman Old Style"/>
              </a:rPr>
              <a:t>NORMATIVA </a:t>
            </a:r>
            <a:endParaRPr b="0" lang="en-US" sz="3600" spc="-1" strike="noStrike">
              <a:solidFill>
                <a:schemeClr val="dk1"/>
              </a:solidFill>
              <a:latin typeface="Aptos"/>
            </a:endParaRPr>
          </a:p>
        </p:txBody>
      </p:sp>
      <p:grpSp>
        <p:nvGrpSpPr>
          <p:cNvPr id="84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97440" y="5400"/>
            <a:ext cx="7294320" cy="6857640"/>
            <a:chOff x="4897440" y="5400"/>
            <a:chExt cx="7294320" cy="6857640"/>
          </a:xfrm>
        </p:grpSpPr>
        <p:sp>
          <p:nvSpPr>
            <p:cNvPr id="85" name="Freeform: Shape 1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897440" y="5400"/>
              <a:ext cx="7294320" cy="6857640"/>
            </a:xfrm>
            <a:custGeom>
              <a:avLst/>
              <a:gdLst>
                <a:gd name="textAreaLeft" fmla="*/ 0 w 7294320"/>
                <a:gd name="textAreaRight" fmla="*/ 7294680 w 729432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86" name="Freeform: Shape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900680" y="5400"/>
              <a:ext cx="7291080" cy="6857640"/>
            </a:xfrm>
            <a:custGeom>
              <a:avLst/>
              <a:gdLst>
                <a:gd name="textAreaLeft" fmla="*/ 0 w 7291080"/>
                <a:gd name="textAreaRight" fmla="*/ 7291440 w 729108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87" name="Freeform: Shape 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923000" y="5400"/>
              <a:ext cx="7268760" cy="6857640"/>
            </a:xfrm>
            <a:custGeom>
              <a:avLst/>
              <a:gdLst>
                <a:gd name="textAreaLeft" fmla="*/ 0 w 7268760"/>
                <a:gd name="textAreaRight" fmla="*/ 7269120 w 726876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5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</p:grp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632640" y="1032840"/>
            <a:ext cx="4918680" cy="4791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s-ES" sz="2000" spc="-1" strike="noStrike">
                <a:solidFill>
                  <a:schemeClr val="dk2"/>
                </a:solidFill>
                <a:latin typeface="Times New Roman"/>
                <a:ea typeface="NSimSun"/>
              </a:rPr>
              <a:t>. </a:t>
            </a:r>
            <a:r>
              <a:rPr b="0" i="1" lang="es-ES" sz="2000" spc="-1" strike="noStrike">
                <a:solidFill>
                  <a:schemeClr val="dk2"/>
                </a:solidFill>
                <a:latin typeface="Bookman Old Style"/>
                <a:ea typeface="NSimSun"/>
              </a:rPr>
              <a:t>L</a:t>
            </a:r>
            <a:r>
              <a:rPr b="1" i="1" lang="es-ES" sz="2000" spc="-1" strike="noStrike">
                <a:solidFill>
                  <a:schemeClr val="dk2"/>
                </a:solidFill>
                <a:latin typeface="Bookman Old Style"/>
                <a:ea typeface="NSimSun"/>
              </a:rPr>
              <a:t>ey 20/2021, </a:t>
            </a:r>
            <a:r>
              <a:rPr b="0" i="1" lang="es-ES" sz="2000" spc="-1" strike="noStrike">
                <a:solidFill>
                  <a:schemeClr val="dk2"/>
                </a:solidFill>
                <a:latin typeface="Bookman Old Style"/>
                <a:ea typeface="NSimSun"/>
              </a:rPr>
              <a:t>de 28 de diciembre, de medidas urgentes para la reducción de la temporalidad en el empleo público. </a:t>
            </a:r>
            <a:r>
              <a:rPr b="0" lang="es-ES" sz="2000" spc="-1" strike="noStrike" u="sng">
                <a:solidFill>
                  <a:schemeClr val="dk2"/>
                </a:solidFill>
                <a:uFillTx/>
                <a:latin typeface="Bookman Old Style"/>
                <a:ea typeface="NSimSun"/>
              </a:rPr>
              <a:t>En vigor el 30 diciembre 2021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e2841"/>
              </a:buClr>
              <a:buFont typeface="Arial"/>
              <a:buChar char="•"/>
              <a:tabLst>
                <a:tab algn="l" pos="0"/>
              </a:tabLst>
            </a:pPr>
            <a:r>
              <a:rPr b="1" i="1" lang="es-ES" sz="2000" spc="-1" strike="noStrike">
                <a:solidFill>
                  <a:schemeClr val="dk2"/>
                </a:solidFill>
                <a:latin typeface="Bookman Old Style"/>
                <a:ea typeface="NSimSun"/>
              </a:rPr>
              <a:t>RD Ley 32/2021,</a:t>
            </a:r>
            <a:r>
              <a:rPr b="0" i="1" lang="es-ES" sz="2000" spc="-1" strike="noStrike">
                <a:solidFill>
                  <a:schemeClr val="dk2"/>
                </a:solidFill>
                <a:latin typeface="Bookman Old Style"/>
                <a:ea typeface="NSimSun"/>
              </a:rPr>
              <a:t> de 28 de diciembre, de medidas urgentes para la reforma laboral, la garantía de la estabilidad en el empleo y la transformación del mercado de trabajo. </a:t>
            </a:r>
            <a:r>
              <a:rPr b="0" i="1" lang="es-ES" sz="2000" spc="-1" strike="noStrike" u="sng">
                <a:solidFill>
                  <a:schemeClr val="dk2"/>
                </a:solidFill>
                <a:uFillTx/>
                <a:latin typeface="Bookman Old Style"/>
                <a:ea typeface="NSimSun"/>
              </a:rPr>
              <a:t>E</a:t>
            </a:r>
            <a:r>
              <a:rPr b="0" lang="es-ES" sz="2000" spc="-1" strike="noStrike" u="sng">
                <a:solidFill>
                  <a:schemeClr val="dk2"/>
                </a:solidFill>
                <a:uFillTx/>
                <a:latin typeface="Bookman Old Style"/>
                <a:ea typeface="NSimSun"/>
              </a:rPr>
              <a:t>ntrada en vigor, el 31 diciembre de 2021,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40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9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" y="0"/>
            <a:ext cx="1219140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800" spc="-1" strike="noStrike">
              <a:solidFill>
                <a:schemeClr val="lt1"/>
              </a:solidFill>
              <a:latin typeface="Aptos"/>
            </a:endParaRPr>
          </a:p>
        </p:txBody>
      </p:sp>
      <p:grpSp>
        <p:nvGrpSpPr>
          <p:cNvPr id="91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97440" y="5400"/>
            <a:ext cx="7294320" cy="6857640"/>
            <a:chOff x="4897440" y="5400"/>
            <a:chExt cx="7294320" cy="6857640"/>
          </a:xfrm>
        </p:grpSpPr>
        <p:sp>
          <p:nvSpPr>
            <p:cNvPr id="92" name="Freeform: Shape 1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897440" y="5400"/>
              <a:ext cx="7294320" cy="6857640"/>
            </a:xfrm>
            <a:custGeom>
              <a:avLst/>
              <a:gdLst>
                <a:gd name="textAreaLeft" fmla="*/ 0 w 7294320"/>
                <a:gd name="textAreaRight" fmla="*/ 7294680 w 729432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93" name="Freeform: Shape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900680" y="5400"/>
              <a:ext cx="7291080" cy="6857640"/>
            </a:xfrm>
            <a:custGeom>
              <a:avLst/>
              <a:gdLst>
                <a:gd name="textAreaLeft" fmla="*/ 0 w 7291080"/>
                <a:gd name="textAreaRight" fmla="*/ 7291440 w 729108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1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  <p:sp>
          <p:nvSpPr>
            <p:cNvPr id="94" name="Freeform: Shape 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923000" y="5400"/>
              <a:ext cx="7268760" cy="6857640"/>
            </a:xfrm>
            <a:custGeom>
              <a:avLst/>
              <a:gdLst>
                <a:gd name="textAreaLeft" fmla="*/ 0 w 7268760"/>
                <a:gd name="textAreaRight" fmla="*/ 7269120 w 7268760"/>
                <a:gd name="textAreaTop" fmla="*/ 0 h 6857640"/>
                <a:gd name="textAreaBottom" fmla="*/ 6858000 h 6857640"/>
              </a:gdLst>
              <a:ahLst/>
              <a:rect l="textAreaLeft" t="textAreaTop" r="textAreaRight" b="textAreaBottom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 rotWithShape="0">
              <a:gsLst>
                <a:gs pos="2000">
                  <a:srgbClr val="ffffff">
                    <a:alpha val="10000"/>
                  </a:srgbClr>
                </a:gs>
                <a:gs pos="56000">
                  <a:srgbClr val="e97132">
                    <a:alpha val="10000"/>
                  </a:srgbClr>
                </a:gs>
                <a:gs pos="85000">
                  <a:srgbClr val="196b24">
                    <a:alpha val="1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Aptos"/>
              </a:endParaRPr>
            </a:p>
          </p:txBody>
        </p:sp>
      </p:grpSp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6632640" y="1032840"/>
            <a:ext cx="4918680" cy="4791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1900" spc="-1" strike="noStrike">
                <a:solidFill>
                  <a:schemeClr val="dk2"/>
                </a:solidFill>
                <a:latin typeface="Aptos"/>
              </a:rPr>
              <a:t>REDUCCIÓN DE LA TEMPORALIDAD </a:t>
            </a: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EN EL SECTOR PÚBLICO: Tasa de temporalidad en torno al 30 %, reducción en un periodo de 3 años al 8%</a:t>
            </a: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……………</a:t>
            </a: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..</a:t>
            </a: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Incorporación de la </a:t>
            </a:r>
            <a:r>
              <a:rPr b="1" lang="es-ES" sz="1900" spc="-1" strike="noStrike">
                <a:solidFill>
                  <a:schemeClr val="dk2"/>
                </a:solidFill>
                <a:latin typeface="Aptos"/>
              </a:rPr>
              <a:t>doctrina del TJUE </a:t>
            </a: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relativa a la adaptación de la normativa aplicable española a la DIRECTIVA 1999/70/CE relativa al </a:t>
            </a:r>
            <a:r>
              <a:rPr b="1" i="1" lang="es-ES" sz="1900" spc="-1" strike="noStrike">
                <a:solidFill>
                  <a:schemeClr val="dk2"/>
                </a:solidFill>
                <a:latin typeface="Aptos"/>
              </a:rPr>
              <a:t>Acuerdo Marco sobre el trabajo de duración determinada</a:t>
            </a:r>
            <a:r>
              <a:rPr b="0" lang="es-ES" sz="1900" spc="-1" strike="noStrike">
                <a:solidFill>
                  <a:schemeClr val="dk2"/>
                </a:solidFill>
                <a:latin typeface="Aptos"/>
              </a:rPr>
              <a:t>: (Cláusula 5ª).  </a:t>
            </a: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9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96" name="CuadroTexto 3"/>
          <p:cNvSpPr/>
          <p:nvPr/>
        </p:nvSpPr>
        <p:spPr>
          <a:xfrm>
            <a:off x="970200" y="1527840"/>
            <a:ext cx="3657240" cy="7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s-ES" sz="4400" spc="-1" strike="noStrike">
                <a:solidFill>
                  <a:schemeClr val="dk1"/>
                </a:solidFill>
                <a:latin typeface="Aptos"/>
              </a:rPr>
              <a:t>FINALIDAD</a:t>
            </a: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7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80" y="0"/>
            <a:ext cx="1218852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98" name="Freeform: 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167000" cy="6857640"/>
          </a:xfrm>
          <a:custGeom>
            <a:avLst/>
            <a:gdLst>
              <a:gd name="textAreaLeft" fmla="*/ 0 w 4167000"/>
              <a:gd name="textAreaRight" fmla="*/ 4167360 w 4167000"/>
              <a:gd name="textAreaTop" fmla="*/ 0 h 6857640"/>
              <a:gd name="textAreaBottom" fmla="*/ 6858000 h 6857640"/>
            </a:gdLst>
            <a:ahLst/>
            <a:rect l="textAreaLeft" t="textAreaTop" r="textAreaRight" b="textAreaBottom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ptos"/>
            </a:endParaRPr>
          </a:p>
        </p:txBody>
      </p:sp>
      <p:sp>
        <p:nvSpPr>
          <p:cNvPr id="99" name="Arc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7550280" y="2455200"/>
            <a:ext cx="4083120" cy="4083120"/>
          </a:xfrm>
          <a:prstGeom prst="arc">
            <a:avLst>
              <a:gd name="adj1" fmla="val 16200000"/>
              <a:gd name="adj2" fmla="val 0"/>
            </a:avLst>
          </a:prstGeom>
          <a:noFill/>
          <a:ln cap="rnd" w="127000">
            <a:solidFill>
              <a:srgbClr val="0f9ed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/>
          </p:nvPr>
        </p:nvSpPr>
        <p:spPr>
          <a:xfrm>
            <a:off x="4447440" y="591480"/>
            <a:ext cx="6906240" cy="5585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3550"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Las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MEDIDAS EFECTIVAS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, conforme al ACUERDO MARCO (</a:t>
            </a:r>
            <a:r>
              <a:rPr b="0" i="1" lang="es-ES" sz="2200" spc="-1" strike="noStrike">
                <a:solidFill>
                  <a:schemeClr val="dk1"/>
                </a:solidFill>
                <a:latin typeface="Aptos"/>
              </a:rPr>
              <a:t>Directiva 1999/70/CE),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deben respetar 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los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principios constitucionales 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de acceso al empleo público (</a:t>
            </a:r>
            <a:r>
              <a:rPr b="0" i="1" lang="es-ES" sz="2200" spc="-1" strike="noStrike">
                <a:solidFill>
                  <a:schemeClr val="dk1"/>
                </a:solidFill>
                <a:latin typeface="Aptos"/>
              </a:rPr>
              <a:t>artículo 23.2 CE y artículo 103-3 CE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). No cabe la TRANSFORMACIÓN AUTOMÁTICA de la relación laboral temporal en FIJA (</a:t>
            </a:r>
            <a:r>
              <a:rPr b="0" i="1" lang="es-ES" sz="2200" spc="-1" strike="noStrike">
                <a:solidFill>
                  <a:schemeClr val="dk1"/>
                </a:solidFill>
                <a:latin typeface="Aptos"/>
              </a:rPr>
              <a:t>STJUE 3 junio 2021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). </a:t>
            </a: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El legislador español, autoriza mediante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Ley 20/2021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, una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TASA ADICIONAL DE ESTABILIZACIÓN DE EMPLEO TEMPORAL, 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que se añade a las ya autorizadas mediante  LPGE 2017 y LPGE 2018. </a:t>
            </a: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Incluye </a:t>
            </a:r>
            <a:r>
              <a:rPr b="1" lang="es-ES" sz="2200" spc="-1" strike="noStrike">
                <a:solidFill>
                  <a:schemeClr val="dk1"/>
                </a:solidFill>
                <a:latin typeface="Aptos"/>
              </a:rPr>
              <a:t>COMPENSACIÓN ECONÓMICA </a:t>
            </a:r>
            <a:r>
              <a:rPr b="0" lang="es-ES" sz="2200" spc="-1" strike="noStrike">
                <a:solidFill>
                  <a:schemeClr val="dk1"/>
                </a:solidFill>
                <a:latin typeface="Aptos"/>
              </a:rPr>
              <a:t>para personal INF cesado por no superar proceso selectivo de estabilización</a:t>
            </a: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/>
          </p:nvPr>
        </p:nvSpPr>
        <p:spPr>
          <a:xfrm>
            <a:off x="838080" y="397440"/>
            <a:ext cx="10515240" cy="561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2000" spc="-1" strike="noStrike" u="sng">
                <a:solidFill>
                  <a:schemeClr val="dk1"/>
                </a:solidFill>
                <a:uFillTx/>
                <a:latin typeface="Bookman Old Style"/>
                <a:ea typeface="NSimSun"/>
              </a:rPr>
              <a:t>STJUE de 22 de febrero de 2024</a:t>
            </a:r>
            <a:r>
              <a:rPr b="1" i="1" lang="es-ES" sz="2000" spc="-1" strike="noStrike">
                <a:solidFill>
                  <a:schemeClr val="dk1"/>
                </a:solidFill>
                <a:latin typeface="Bookman Old Style"/>
                <a:ea typeface="NSimSun"/>
              </a:rPr>
              <a:t>, 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2000" spc="-1" strike="noStrike">
                <a:solidFill>
                  <a:schemeClr val="dk1"/>
                </a:solidFill>
                <a:latin typeface="Bookman Old Style"/>
                <a:ea typeface="NSimSun"/>
              </a:rPr>
              <a:t>(asuntos acumulados C-59/22, C-110/22, C-159/22) 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  <a:ea typeface="NSimSun"/>
              </a:rPr>
              <a:t>-------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No ha resuelto definitivamente el problema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Planteamiento por la Sala 4ª Social del TRIBUNAL SUPREMO, una CUESTIÓN PREJUDICIAL ante el TJUE (AUTO de 30 de mayo de 2024. Rec. 5544/2023) a efectos de determinar: 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- sí, </a:t>
            </a:r>
            <a:r>
              <a:rPr b="0" lang="es-ES" sz="2400" spc="-1" strike="noStrike" u="sng">
                <a:solidFill>
                  <a:schemeClr val="dk1"/>
                </a:solidFill>
                <a:uFillTx/>
                <a:latin typeface="Bookman Old Style"/>
                <a:ea typeface="NSimSun"/>
              </a:rPr>
              <a:t>es acorde a la cláusula 5ª</a:t>
            </a: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 del Acuerdo Marco, el Derecho español aplicable a esta materia, en cuanto </a:t>
            </a:r>
            <a:r>
              <a:rPr b="0" lang="es-ES" sz="2400" spc="-1" strike="noStrike" u="sng">
                <a:solidFill>
                  <a:schemeClr val="dk1"/>
                </a:solidFill>
                <a:uFillTx/>
                <a:latin typeface="Bookman Old Style"/>
                <a:ea typeface="NSimSun"/>
              </a:rPr>
              <a:t>impide la adquisición de la </a:t>
            </a:r>
            <a:r>
              <a:rPr b="1" lang="es-ES" sz="2400" spc="-1" strike="noStrike" u="sng">
                <a:solidFill>
                  <a:srgbClr val="7030a0"/>
                </a:solidFill>
                <a:uFillTx/>
                <a:latin typeface="Bookman Old Style"/>
                <a:ea typeface="NSimSun"/>
              </a:rPr>
              <a:t>condición de fijeza</a:t>
            </a:r>
            <a:r>
              <a:rPr b="0" lang="es-ES" sz="2400" spc="-1" strike="noStrike">
                <a:solidFill>
                  <a:srgbClr val="7030a0"/>
                </a:solidFill>
                <a:latin typeface="Bookman Old Style"/>
                <a:ea typeface="NSimSun"/>
              </a:rPr>
              <a:t> </a:t>
            </a: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a los trabajadores INF</a:t>
            </a:r>
            <a:endParaRPr b="0" lang="en-US" sz="24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- SUBSIDIARIAMENTE si se considera una medida adecuada el </a:t>
            </a:r>
            <a:r>
              <a:rPr b="0" lang="es-ES" sz="2400" spc="-1" strike="noStrike" u="sng">
                <a:solidFill>
                  <a:schemeClr val="dk1"/>
                </a:solidFill>
                <a:uFillTx/>
                <a:latin typeface="Bookman Old Style"/>
                <a:ea typeface="NSimSun"/>
              </a:rPr>
              <a:t>reconocimiento de una </a:t>
            </a:r>
            <a:r>
              <a:rPr b="1" lang="es-ES" sz="2400" spc="-1" strike="noStrike">
                <a:solidFill>
                  <a:srgbClr val="7030a0"/>
                </a:solidFill>
                <a:latin typeface="Bookman Old Style"/>
                <a:ea typeface="NSimSun"/>
              </a:rPr>
              <a:t>INDEMNIZACIÓN disuasoria al INF</a:t>
            </a:r>
            <a:r>
              <a:rPr b="0" lang="es-ES" sz="2400" spc="-1" strike="noStrike">
                <a:solidFill>
                  <a:schemeClr val="dk1"/>
                </a:solidFill>
                <a:latin typeface="Bookman Old Style"/>
                <a:ea typeface="NSimSun"/>
              </a:rPr>
              <a:t>, en el momento de la extinción de la relación laboral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,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838080" y="312120"/>
            <a:ext cx="10515240" cy="586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550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MIENTRAS SE PRONUNCIA EL  TJUE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.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1800" spc="-1" strike="noStrike" u="sng">
                <a:solidFill>
                  <a:srgbClr val="7030a0"/>
                </a:solidFill>
                <a:uFillTx/>
                <a:latin typeface="Bookman Old Style"/>
                <a:ea typeface="NSimSun"/>
              </a:rPr>
              <a:t>PROCESOS DE COBERTURA no convocados al AMPARO DE LA LEY 20/2021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El CESE del trabajador que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no superó el proceso estabilización es </a:t>
            </a:r>
            <a:r>
              <a:rPr b="1" lang="es-ES" sz="1800" spc="-1" strike="noStrike">
                <a:solidFill>
                  <a:schemeClr val="dk1"/>
                </a:solidFill>
                <a:highlight>
                  <a:srgbClr val="d3d3d3"/>
                </a:highlight>
                <a:latin typeface="Bookman Old Style"/>
                <a:ea typeface="NSimSun"/>
              </a:rPr>
              <a:t>CESE PROCEDENTE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y no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tiene la consideración de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despido</a:t>
            </a:r>
            <a:r>
              <a:rPr b="1" lang="es-ES" sz="1800" spc="-1" strike="noStrike">
                <a:solidFill>
                  <a:schemeClr val="dk1"/>
                </a:solidFill>
                <a:latin typeface="Times New Roman"/>
                <a:ea typeface="NSimSun"/>
              </a:rPr>
              <a:t>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</a:t>
            </a:r>
            <a:r>
              <a:rPr b="1" lang="es-ES" sz="1800" spc="-1" strike="noStrike">
                <a:solidFill>
                  <a:srgbClr val="8d1d75"/>
                </a:solidFill>
                <a:latin typeface="Bookman Old Style"/>
                <a:ea typeface="NSimSun"/>
              </a:rPr>
              <a:t>STS (SALA 4ª)DE 24 DE JUNIO 2014. Rec. 217/2013.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CON DERECHO A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INDEMNIZACIÓN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, en cuantía de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20 días de salario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por año de servicio por entender que el CESE debe asimilarse a la extinción por causas objetivas del artículo 53.1ET.</a:t>
            </a:r>
            <a:r>
              <a:rPr b="0" lang="es-ES" sz="1800" spc="-1" strike="noStrike">
                <a:solidFill>
                  <a:schemeClr val="dk1"/>
                </a:solidFill>
                <a:latin typeface="Times New Roman"/>
                <a:ea typeface="NSimSun"/>
              </a:rPr>
              <a:t>. </a:t>
            </a:r>
            <a:r>
              <a:rPr b="1" lang="es-ES" sz="1800" spc="-1" strike="noStrike">
                <a:solidFill>
                  <a:srgbClr val="8d1d75"/>
                </a:solidFill>
                <a:latin typeface="Bookman Old Style"/>
                <a:ea typeface="NSimSun"/>
              </a:rPr>
              <a:t>STS Sala 4ª 28 de marzo de 2017. Rec. 1664/2015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1800" spc="-1" strike="noStrike" u="sng">
                <a:solidFill>
                  <a:srgbClr val="7030a0"/>
                </a:solidFill>
                <a:uFillTx/>
                <a:latin typeface="Bookman Old Style"/>
                <a:ea typeface="NSimSun"/>
              </a:rPr>
              <a:t>PROCESOS DE COBERTURA convocados al amparo de la  LA LEY 20/2021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El CESE del trabajador que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no superó el proceso estabilización es </a:t>
            </a:r>
            <a:r>
              <a:rPr b="1" lang="es-ES" sz="1800" spc="-1" strike="noStrike">
                <a:solidFill>
                  <a:schemeClr val="dk1"/>
                </a:solidFill>
                <a:highlight>
                  <a:srgbClr val="d3d3d3"/>
                </a:highlight>
                <a:latin typeface="Bookman Old Style"/>
                <a:ea typeface="NSimSun"/>
              </a:rPr>
              <a:t>CESE PROCEDENTE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y no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tiene la consideración de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despido</a:t>
            </a:r>
            <a:r>
              <a:rPr b="1" lang="es-ES" sz="1800" spc="-1" strike="noStrike">
                <a:solidFill>
                  <a:schemeClr val="dk1"/>
                </a:solidFill>
                <a:latin typeface="Times New Roman"/>
                <a:ea typeface="NSimSun"/>
              </a:rPr>
              <a:t>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DERECHO A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Compensación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 salvo que el CESE se produzca por despido disciplinario o por renuncia voluntaria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marL="343080" indent="-34308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"/>
              <a:tabLst>
                <a:tab algn="l" pos="0"/>
              </a:tabLst>
            </a:pP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CUANTÍA: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la 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DIFERENCIA 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entre el máximo de 20 días de su salario fijo por año de servicio, con un máximo de 12 mensualidades y la I</a:t>
            </a:r>
            <a:r>
              <a:rPr b="1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NDEMNIZACIÓN que le correspondería percibir por la extinción de su contrat</a:t>
            </a:r>
            <a:r>
              <a:rPr b="0" lang="es-ES" sz="1800" spc="-1" strike="noStrike">
                <a:solidFill>
                  <a:schemeClr val="dk1"/>
                </a:solidFill>
                <a:latin typeface="Bookman Old Style"/>
                <a:ea typeface="NSimSun"/>
              </a:rPr>
              <a:t>o prorrateándose por meses los periodos inferiores a 1 año. </a:t>
            </a:r>
            <a:r>
              <a:rPr b="0" lang="es-ES" sz="1800" spc="-1" strike="noStrike" u="sng">
                <a:solidFill>
                  <a:schemeClr val="dk1"/>
                </a:solidFill>
                <a:uFillTx/>
                <a:latin typeface="Bookman Old Style"/>
                <a:ea typeface="NSimSun"/>
              </a:rPr>
              <a:t>Si la indemnización se reconoce en vía judicial, se procederá a la compensación de cantidades. 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/>
          </p:nvPr>
        </p:nvSpPr>
        <p:spPr>
          <a:xfrm>
            <a:off x="838080" y="496800"/>
            <a:ext cx="10515240" cy="604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7480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800" spc="-1" strike="noStrike" u="sng">
                <a:solidFill>
                  <a:schemeClr val="dk1"/>
                </a:solidFill>
                <a:uFillTx/>
                <a:latin typeface="Aptos"/>
              </a:rPr>
              <a:t>MODIFICACIONES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800" spc="-1" strike="noStrike" u="sng">
                <a:solidFill>
                  <a:schemeClr val="dk1"/>
                </a:solidFill>
                <a:uFillTx/>
                <a:latin typeface="Aptos"/>
              </a:rPr>
              <a:t> </a:t>
            </a:r>
            <a:r>
              <a:rPr b="0" i="1" lang="es-ES" sz="2000" spc="-1" strike="noStrike" u="sng">
                <a:solidFill>
                  <a:schemeClr val="dk1"/>
                </a:solidFill>
                <a:uFillTx/>
                <a:latin typeface="Aptos"/>
              </a:rPr>
              <a:t>(al margen de los procesos de estabilización)</a:t>
            </a: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Eliminación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 causa contratación </a:t>
            </a: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OBRA Y SERVICIO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LÍMITE 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al encadenamiento de contratos 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Reducción de los plazos máximos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 de duración de la contratación de duración determinada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Regulación expresa de </a:t>
            </a: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responsabilidad del órgano administrativo 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competente por incumplimiento e irregularidades. Nulidad del pleno derecho de actos que impliquen incumplimiento de plazos máximos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Sanciones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 por incumplimiento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Modificación art. 11.3 EBEP. 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Cumplimiento de principios constitucionales en procesos de selección de personal laboral, y de celeridad en procesos de selección de personal temporal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179360" y="100440"/>
            <a:ext cx="9833040" cy="176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ES" sz="2400" spc="-1" strike="noStrike" u="sng">
                <a:solidFill>
                  <a:schemeClr val="dk2"/>
                </a:solidFill>
                <a:uFillTx/>
                <a:latin typeface="Aptos Display"/>
              </a:rPr>
              <a:t>CAUSAS  y DURACIÓN </a:t>
            </a:r>
            <a:br>
              <a:rPr sz="2400"/>
            </a:br>
            <a:r>
              <a:rPr b="1" lang="es-ES" sz="2400" spc="-1" strike="noStrike" u="sng">
                <a:solidFill>
                  <a:schemeClr val="dk2"/>
                </a:solidFill>
                <a:uFillTx/>
                <a:latin typeface="Aptos Display"/>
              </a:rPr>
              <a:t>DE CONTRATACIÓN DE DURACIÓN DETERMINADA</a:t>
            </a:r>
            <a:br>
              <a:rPr sz="2400"/>
            </a:br>
            <a:br>
              <a:rPr sz="2400"/>
            </a:br>
            <a:r>
              <a:rPr b="0" i="1" lang="es-ES" sz="2400" spc="-1" strike="noStrike">
                <a:solidFill>
                  <a:schemeClr val="dk2"/>
                </a:solidFill>
                <a:latin typeface="Aptos Display"/>
              </a:rPr>
              <a:t>A partir de la reforma</a:t>
            </a:r>
            <a:br>
              <a:rPr sz="2400"/>
            </a:br>
            <a:endParaRPr b="0" lang="en-US" sz="24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956160" y="1862280"/>
            <a:ext cx="9833040" cy="460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1408"/>
          </a:bodyPr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lphaUcParenR"/>
            </a:pPr>
            <a:r>
              <a:rPr b="1" i="1" lang="es-ES" sz="2800" spc="-1" strike="noStrike" u="sng">
                <a:solidFill>
                  <a:srgbClr val="000000"/>
                </a:solidFill>
                <a:uFillTx/>
                <a:latin typeface="Aptos Display"/>
                <a:ea typeface="NSimSun"/>
              </a:rPr>
              <a:t>CIRCUNSTANCIAS DE LA PRODUCCIÓN</a:t>
            </a:r>
            <a:r>
              <a:rPr b="1" i="1" lang="es-ES" sz="2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  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1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1. Incremento ocasional e imprevisible </a:t>
            </a: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de trabajo, aunque se trate de actividad normal de la empresa, que ocasione desajuste temporal, NO se trate de trabajo estacional o temporada, SÍ por vacaciones anuales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DURACIÓN: </a:t>
            </a:r>
            <a:r>
              <a:rPr b="1" lang="es-ES" sz="1800" spc="-1" strike="noStrike">
                <a:solidFill>
                  <a:srgbClr val="ff0000"/>
                </a:solidFill>
                <a:latin typeface="Aptos Display"/>
                <a:ea typeface="NSimSun"/>
              </a:rPr>
              <a:t>6 MESES</a:t>
            </a: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, ampliable por convenio sectorial </a:t>
            </a:r>
            <a:r>
              <a:rPr b="1" lang="es-ES" sz="1800" spc="-1" strike="noStrike">
                <a:solidFill>
                  <a:srgbClr val="ff0000"/>
                </a:solidFill>
                <a:latin typeface="Aptos Display"/>
                <a:ea typeface="NSimSun"/>
              </a:rPr>
              <a:t>hasta 1 AÑO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1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2. Situaciones ocasionales, previsibles </a:t>
            </a: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y que tengan una duración reducida y delimitada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DURACIÓN: 90 DÍAS /AÑO, no continuados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2800" spc="-1" strike="noStrike">
                <a:solidFill>
                  <a:srgbClr val="000000"/>
                </a:solidFill>
                <a:latin typeface="Aptos Display"/>
                <a:ea typeface="NSimSun"/>
              </a:rPr>
              <a:t>B) </a:t>
            </a:r>
            <a:r>
              <a:rPr b="1" i="1" lang="es-ES" sz="2800" spc="-1" strike="noStrike" u="sng">
                <a:solidFill>
                  <a:srgbClr val="000000"/>
                </a:solidFill>
                <a:uFillTx/>
                <a:latin typeface="Aptos Display"/>
                <a:ea typeface="NSimSun"/>
              </a:rPr>
              <a:t>SUSTITUCIÓN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1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1. Reserva de puesto de trabajo. </a:t>
            </a: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Puede  iniciarse </a:t>
            </a:r>
            <a:r>
              <a:rPr b="1" lang="es-ES" sz="1800" spc="-1" strike="noStrike">
                <a:solidFill>
                  <a:srgbClr val="ff0000"/>
                </a:solidFill>
                <a:latin typeface="Aptos Display"/>
                <a:ea typeface="NSimSun"/>
              </a:rPr>
              <a:t>hasta máximo 15 días antes de la ausencia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1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2. Completar jornada reducida de otra persona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1800" spc="-1" strike="noStrike" u="sng">
                <a:solidFill>
                  <a:schemeClr val="dk1"/>
                </a:solidFill>
                <a:uFillTx/>
                <a:latin typeface="Aptos Display"/>
                <a:ea typeface="NSimSun"/>
              </a:rPr>
              <a:t>3. Cobertura temporal vacante</a:t>
            </a: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: 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800" spc="-1" strike="noStrike">
                <a:solidFill>
                  <a:schemeClr val="dk1"/>
                </a:solidFill>
                <a:latin typeface="Aptos Display"/>
                <a:ea typeface="NSimSun"/>
              </a:rPr>
              <a:t>DURACIÓN: </a:t>
            </a:r>
            <a:r>
              <a:rPr b="1" lang="es-ES" sz="1800" spc="-1" strike="noStrike">
                <a:solidFill>
                  <a:srgbClr val="ff0000"/>
                </a:solidFill>
                <a:latin typeface="Aptos Display"/>
                <a:ea typeface="NSimSun"/>
              </a:rPr>
              <a:t>3 AÑOS desde el nombramiento</a:t>
            </a:r>
            <a:endParaRPr b="0" lang="en-US" sz="1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06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ES" sz="3600" spc="-1" strike="noStrike">
                <a:solidFill>
                  <a:schemeClr val="dk1"/>
                </a:solidFill>
                <a:latin typeface="Aptos Display"/>
              </a:rPr>
              <a:t>CONTRATO A TIEMPO PARCIAL:</a:t>
            </a:r>
            <a:br>
              <a:rPr sz="3600"/>
            </a:br>
            <a:r>
              <a:rPr b="1" lang="es-ES" sz="3600" spc="-1" strike="noStrike">
                <a:solidFill>
                  <a:schemeClr val="dk1"/>
                </a:solidFill>
                <a:latin typeface="Aptos Display"/>
              </a:rPr>
              <a:t> Jubilación parcial</a:t>
            </a:r>
            <a:endParaRPr b="0" lang="en-US" sz="3600" spc="-1" strike="noStrike">
              <a:solidFill>
                <a:schemeClr val="dk1"/>
              </a:solidFill>
              <a:latin typeface="Apto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427400"/>
            <a:ext cx="10515240" cy="474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839"/>
          </a:bodyPr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s-ES" sz="2800" spc="-1" strike="noStrike">
                <a:solidFill>
                  <a:schemeClr val="dk1"/>
                </a:solidFill>
                <a:latin typeface="Aptos"/>
              </a:rPr>
              <a:t>Artículo 12 ET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</a:rPr>
              <a:t>. 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Supresión de las modalidades de contratación temporal, dado que, solo podrá concertarse a tiempo parcial, en las que es posible la contratación a</a:t>
            </a:r>
            <a:r>
              <a:rPr b="0" lang="es-ES" sz="2800" spc="-1" strike="noStrike">
                <a:solidFill>
                  <a:schemeClr val="dk1"/>
                </a:solidFill>
                <a:latin typeface="Aptos"/>
                <a:ea typeface="NSimSun"/>
              </a:rPr>
              <a:t> </a:t>
            </a:r>
            <a:r>
              <a:rPr b="1" lang="es-ES" sz="2800" spc="-1" strike="noStrike">
                <a:solidFill>
                  <a:schemeClr val="dk1"/>
                </a:solidFill>
                <a:latin typeface="Aptos"/>
                <a:ea typeface="NSimSun"/>
              </a:rPr>
              <a:t>tiempo completo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800" spc="-1" strike="noStrike" u="sng">
                <a:solidFill>
                  <a:schemeClr val="dk1"/>
                </a:solidFill>
                <a:uFillTx/>
                <a:latin typeface="Aptos"/>
                <a:ea typeface="NSimSun"/>
              </a:rPr>
              <a:t>ESPECIAL REFERENCIA A LA JUBILACIÓN PARCIAL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Con la entrada en vigor el 1 de abril de 2025, de modificación operada en el artículo 12 ET,  por el </a:t>
            </a:r>
            <a:r>
              <a:rPr b="0" i="1" lang="es-ES" sz="2200" spc="-1" strike="noStrike">
                <a:solidFill>
                  <a:schemeClr val="dk1"/>
                </a:solidFill>
                <a:latin typeface="Bookman Old Style"/>
                <a:ea typeface="NSimSun"/>
              </a:rPr>
              <a:t>RD Ley 11/2024 de 23 de diciembre, para la mejora de la compatibilidad de la pensión de jubilación con el trabajo</a:t>
            </a:r>
            <a:r>
              <a:rPr b="0" i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, </a:t>
            </a:r>
            <a:r>
              <a:rPr b="1" i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la ENTIDAD está obligada </a:t>
            </a:r>
            <a:r>
              <a:rPr b="0" i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a la tramitación de las peticiones del trabajador, si cumple los requisitos establecidos en la LGSS y el propio ET. 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Las SOLICITUDES anteriores</a:t>
            </a:r>
            <a:r>
              <a:rPr b="0" i="1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, </a:t>
            </a:r>
            <a:r>
              <a:rPr b="0" lang="es-ES" sz="2800" spc="-1" strike="noStrike">
                <a:solidFill>
                  <a:schemeClr val="dk1"/>
                </a:solidFill>
                <a:latin typeface="Bookman Old Style"/>
                <a:ea typeface="NSimSun"/>
              </a:rPr>
              <a:t>serán tramitadas en función de lo dispuesto en la negociación colectiva. </a:t>
            </a: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chemeClr val="dk1"/>
              </a:solidFill>
              <a:latin typeface="Apto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</TotalTime>
  <Application>LibreOffice/24.2.6.2$Windows_X86_64 LibreOffice_project/ef66aa7e36a1bb8e65bfbc63aba53045a14d0871</Application>
  <AppVersion>15.0000</AppVersion>
  <Words>1271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2025-04-04T16:56:24Z</dcterms:created>
  <dc:creator>mlinaresmon@gmail.com</dc:creator>
  <dc:description/>
  <dc:language>es-ES</dc:language>
  <cp:lastModifiedBy/>
  <dcterms:modified xsi:type="dcterms:W3CDTF">2025-04-08T09:27:08Z</dcterms:modified>
  <cp:revision>101</cp:revision>
  <dc:subject/>
  <dc:title>LA INCIDENCIA DE LA REFORMA LABORAL EN LA CONTRATACIÓN DE LAS ADMINISTRACIONES PÚBLICAS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Panorámica</vt:lpwstr>
  </property>
  <property fmtid="{D5CDD505-2E9C-101B-9397-08002B2CF9AE}" pid="4" name="Slides">
    <vt:i4>12</vt:i4>
  </property>
</Properties>
</file>